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0" r:id="rId3"/>
    <p:sldId id="261" r:id="rId4"/>
    <p:sldId id="262" r:id="rId5"/>
    <p:sldId id="263" r:id="rId6"/>
    <p:sldId id="264" r:id="rId7"/>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7E6E6"/>
    <a:srgbClr val="024A28"/>
    <a:srgbClr val="1CDA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3029" y="77"/>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281109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839861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2290115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2137204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1586009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3035357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294287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3484847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718736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219604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29E4D5E-44F0-4045-BD31-AFE0FD22F0A1}" type="datetimeFigureOut">
              <a:rPr kumimoji="1" lang="ja-JP" altLang="en-US" smtClean="0"/>
              <a:t>2023/12/18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2058296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29E4D5E-44F0-4045-BD31-AFE0FD22F0A1}" type="datetimeFigureOut">
              <a:rPr kumimoji="1" lang="ja-JP" altLang="en-US" smtClean="0"/>
              <a:t>2023/12/18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D869AB1-7DAA-4FC7-97A9-14CDAC6B756D}" type="slidenum">
              <a:rPr kumimoji="1" lang="ja-JP" altLang="en-US" smtClean="0"/>
              <a:t>‹#›</a:t>
            </a:fld>
            <a:endParaRPr kumimoji="1" lang="ja-JP" altLang="en-US"/>
          </a:p>
        </p:txBody>
      </p:sp>
    </p:spTree>
    <p:extLst>
      <p:ext uri="{BB962C8B-B14F-4D97-AF65-F5344CB8AC3E}">
        <p14:creationId xmlns:p14="http://schemas.microsoft.com/office/powerpoint/2010/main" val="4098248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4490" y="3433567"/>
            <a:ext cx="5066243" cy="5541978"/>
          </a:xfrm>
          <a:prstGeom prst="rect">
            <a:avLst/>
          </a:prstGeom>
          <a:effectLst>
            <a:glow rad="127000">
              <a:schemeClr val="accent1"/>
            </a:glow>
            <a:outerShdw dist="50800" dir="5400000" algn="ctr" rotWithShape="0">
              <a:srgbClr val="000000">
                <a:alpha val="0"/>
              </a:srgbClr>
            </a:outerShdw>
            <a:softEdge rad="0"/>
          </a:effectLst>
        </p:spPr>
      </p:pic>
      <p:sp>
        <p:nvSpPr>
          <p:cNvPr id="8" name="正方形/長方形 7"/>
          <p:cNvSpPr/>
          <p:nvPr/>
        </p:nvSpPr>
        <p:spPr>
          <a:xfrm>
            <a:off x="419604" y="1833402"/>
            <a:ext cx="6551767" cy="1323439"/>
          </a:xfrm>
          <a:prstGeom prst="rect">
            <a:avLst/>
          </a:prstGeom>
          <a:noFill/>
        </p:spPr>
        <p:txBody>
          <a:bodyPr wrap="square" lIns="91440" tIns="45720" rIns="91440" bIns="45720">
            <a:spAutoFit/>
          </a:bodyPr>
          <a:lstStyle/>
          <a:p>
            <a:r>
              <a:rPr lang="en-US" altLang="ja-JP" sz="4400" b="1" spc="-300" dirty="0" smtClean="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Q&amp;A</a:t>
            </a:r>
          </a:p>
          <a:p>
            <a:r>
              <a:rPr lang="ja-JP" altLang="en-US" sz="3600" b="1" spc="-300" dirty="0" smtClean="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（よくあるご質問</a:t>
            </a:r>
            <a:r>
              <a:rPr lang="ja-JP" altLang="en-US" sz="3600" b="1" spc="-300" smtClean="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とその回答</a:t>
            </a:r>
            <a:r>
              <a:rPr lang="ja-JP" altLang="en-US" sz="3600" b="1" spc="-300" dirty="0" smtClean="0">
                <a:ln w="0"/>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rPr>
              <a:t>）</a:t>
            </a:r>
            <a:endParaRPr lang="ja-JP" altLang="en-US" sz="3600" b="1" cap="none" spc="-300" dirty="0">
              <a:ln w="0"/>
              <a:solidFill>
                <a:schemeClr val="tx1"/>
              </a:solidFill>
              <a:effectLst>
                <a:outerShdw blurRad="38100" dist="19050" dir="2700000" algn="tl" rotWithShape="0">
                  <a:schemeClr val="dk1">
                    <a:alpha val="40000"/>
                  </a:schemeClr>
                </a:outerShdw>
              </a:effectLst>
              <a:latin typeface="HGS創英角ｺﾞｼｯｸUB" panose="020B0900000000000000" pitchFamily="50" charset="-128"/>
              <a:ea typeface="HGS創英角ｺﾞｼｯｸUB" panose="020B0900000000000000"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604" y="872020"/>
            <a:ext cx="5736016" cy="1039320"/>
          </a:xfrm>
          <a:prstGeom prst="rect">
            <a:avLst/>
          </a:prstGeom>
        </p:spPr>
      </p:pic>
    </p:spTree>
    <p:extLst>
      <p:ext uri="{BB962C8B-B14F-4D97-AF65-F5344CB8AC3E}">
        <p14:creationId xmlns:p14="http://schemas.microsoft.com/office/powerpoint/2010/main" val="1868777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48970" y="1332144"/>
            <a:ext cx="5388622" cy="646331"/>
          </a:xfrm>
          <a:prstGeom prst="rect">
            <a:avLst/>
          </a:prstGeom>
          <a:noFill/>
        </p:spPr>
        <p:txBody>
          <a:bodyPr wrap="square" rtlCol="0">
            <a:spAutoFit/>
          </a:bodyPr>
          <a:lstStyle/>
          <a:p>
            <a:r>
              <a:rPr kumimoji="1" lang="ja-JP" altLang="en-US" dirty="0" smtClean="0">
                <a:solidFill>
                  <a:srgbClr val="0070C0"/>
                </a:solidFill>
              </a:rPr>
              <a:t>Ｑ１</a:t>
            </a:r>
            <a:endParaRPr kumimoji="1" lang="en-US" altLang="ja-JP" dirty="0" smtClean="0">
              <a:solidFill>
                <a:srgbClr val="0070C0"/>
              </a:solidFill>
            </a:endParaRPr>
          </a:p>
          <a:p>
            <a:r>
              <a:rPr kumimoji="1" lang="ja-JP" altLang="en-US" dirty="0" smtClean="0"/>
              <a:t>使用</a:t>
            </a:r>
            <a:r>
              <a:rPr kumimoji="1" lang="ja-JP" altLang="en-US" dirty="0"/>
              <a:t>時期は種子の</a:t>
            </a:r>
            <a:r>
              <a:rPr kumimoji="1" lang="ja-JP" altLang="en-US" b="1" dirty="0">
                <a:solidFill>
                  <a:srgbClr val="FF0000"/>
                </a:solidFill>
              </a:rPr>
              <a:t>浸</a:t>
            </a:r>
            <a:r>
              <a:rPr kumimoji="1" lang="ja-JP" altLang="en-US" b="1" dirty="0" smtClean="0">
                <a:solidFill>
                  <a:srgbClr val="FF0000"/>
                </a:solidFill>
              </a:rPr>
              <a:t>種後</a:t>
            </a:r>
            <a:r>
              <a:rPr kumimoji="1" lang="ja-JP" altLang="en-US" dirty="0" smtClean="0"/>
              <a:t>でも</a:t>
            </a:r>
            <a:r>
              <a:rPr kumimoji="1" lang="ja-JP" altLang="en-US" dirty="0"/>
              <a:t>使用</a:t>
            </a:r>
            <a:r>
              <a:rPr kumimoji="1" lang="ja-JP" altLang="en-US" dirty="0" smtClean="0"/>
              <a:t>できますか</a:t>
            </a:r>
            <a:r>
              <a:rPr kumimoji="1" lang="ja-JP" altLang="en-US" dirty="0"/>
              <a:t>。</a:t>
            </a:r>
            <a:endParaRPr kumimoji="1" lang="en-US" altLang="ja-JP" dirty="0" smtClean="0"/>
          </a:p>
        </p:txBody>
      </p:sp>
      <p:sp>
        <p:nvSpPr>
          <p:cNvPr id="5" name="正方形/長方形 4"/>
          <p:cNvSpPr/>
          <p:nvPr/>
        </p:nvSpPr>
        <p:spPr>
          <a:xfrm>
            <a:off x="0" y="0"/>
            <a:ext cx="794084"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4790683" y="206514"/>
            <a:ext cx="1619789" cy="769441"/>
          </a:xfrm>
          <a:prstGeom prst="rect">
            <a:avLst/>
          </a:prstGeom>
          <a:noFill/>
        </p:spPr>
        <p:txBody>
          <a:bodyPr wrap="square" lIns="91440" tIns="45720" rIns="91440" bIns="45720">
            <a:spAutoFit/>
          </a:bodyPr>
          <a:lstStyle/>
          <a:p>
            <a:r>
              <a:rPr lang="en-US" altLang="ja-JP" sz="4400" b="1" spc="-300" dirty="0" smtClean="0">
                <a:ln w="0"/>
                <a:effectLst>
                  <a:outerShdw blurRad="38100" dist="19050" dir="2700000" algn="tl" rotWithShape="0">
                    <a:schemeClr val="dk1">
                      <a:alpha val="40000"/>
                    </a:schemeClr>
                  </a:outerShdw>
                </a:effectLst>
              </a:rPr>
              <a:t>Q&amp;A</a:t>
            </a:r>
            <a:endParaRPr lang="ja-JP" altLang="en-US" sz="2000" b="1" cap="none" spc="-300" dirty="0">
              <a:ln w="0"/>
              <a:solidFill>
                <a:schemeClr val="tx1"/>
              </a:solidFill>
              <a:effectLst>
                <a:outerShdw blurRad="38100" dist="19050" dir="2700000" algn="tl" rotWithShape="0">
                  <a:schemeClr val="dk1">
                    <a:alpha val="40000"/>
                  </a:schemeClr>
                </a:outerShdw>
              </a:effectLst>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8971" y="246377"/>
            <a:ext cx="3686825" cy="668023"/>
          </a:xfrm>
          <a:prstGeom prst="rect">
            <a:avLst/>
          </a:prstGeom>
        </p:spPr>
      </p:pic>
      <p:sp>
        <p:nvSpPr>
          <p:cNvPr id="8" name="テキスト ボックス 7"/>
          <p:cNvSpPr txBox="1"/>
          <p:nvPr/>
        </p:nvSpPr>
        <p:spPr>
          <a:xfrm>
            <a:off x="948970" y="2106561"/>
            <a:ext cx="5800746" cy="646331"/>
          </a:xfrm>
          <a:prstGeom prst="rect">
            <a:avLst/>
          </a:prstGeom>
          <a:noFill/>
        </p:spPr>
        <p:txBody>
          <a:bodyPr wrap="square" rtlCol="0">
            <a:spAutoFit/>
          </a:bodyPr>
          <a:lstStyle/>
          <a:p>
            <a:r>
              <a:rPr kumimoji="1" lang="ja-JP" altLang="en-US" dirty="0" smtClean="0">
                <a:solidFill>
                  <a:srgbClr val="00B050"/>
                </a:solidFill>
                <a:latin typeface="+mn-ea"/>
              </a:rPr>
              <a:t>Ａ２</a:t>
            </a:r>
            <a:endParaRPr kumimoji="1" lang="ja-JP" altLang="en-US" dirty="0">
              <a:solidFill>
                <a:srgbClr val="00B050"/>
              </a:solidFill>
              <a:latin typeface="+mn-ea"/>
            </a:endParaRPr>
          </a:p>
          <a:p>
            <a:r>
              <a:rPr kumimoji="1" lang="ja-JP" altLang="en-US" dirty="0" smtClean="0">
                <a:latin typeface="+mn-ea"/>
              </a:rPr>
              <a:t>浸</a:t>
            </a:r>
            <a:r>
              <a:rPr kumimoji="1" lang="ja-JP" altLang="en-US" dirty="0">
                <a:latin typeface="+mn-ea"/>
              </a:rPr>
              <a:t>種後処理は登録外使用になるため</a:t>
            </a:r>
            <a:r>
              <a:rPr kumimoji="1" lang="ja-JP" altLang="en-US" b="1" dirty="0">
                <a:solidFill>
                  <a:srgbClr val="FF0000"/>
                </a:solidFill>
                <a:latin typeface="+mn-ea"/>
              </a:rPr>
              <a:t>使用できません</a:t>
            </a:r>
            <a:r>
              <a:rPr kumimoji="1" lang="ja-JP" altLang="en-US" dirty="0">
                <a:latin typeface="+mn-ea"/>
              </a:rPr>
              <a:t>。</a:t>
            </a:r>
            <a:endParaRPr kumimoji="1" lang="en-US" altLang="ja-JP" dirty="0" smtClean="0">
              <a:latin typeface="+mn-ea"/>
            </a:endParaRPr>
          </a:p>
        </p:txBody>
      </p:sp>
      <p:sp>
        <p:nvSpPr>
          <p:cNvPr id="9" name="テキスト ボックス 8"/>
          <p:cNvSpPr txBox="1"/>
          <p:nvPr/>
        </p:nvSpPr>
        <p:spPr>
          <a:xfrm>
            <a:off x="948970" y="3023531"/>
            <a:ext cx="5388622" cy="923330"/>
          </a:xfrm>
          <a:prstGeom prst="rect">
            <a:avLst/>
          </a:prstGeom>
          <a:noFill/>
        </p:spPr>
        <p:txBody>
          <a:bodyPr wrap="square" rtlCol="0">
            <a:spAutoFit/>
          </a:bodyPr>
          <a:lstStyle/>
          <a:p>
            <a:r>
              <a:rPr kumimoji="1" lang="ja-JP" altLang="en-US" dirty="0" smtClean="0">
                <a:solidFill>
                  <a:srgbClr val="0070C0"/>
                </a:solidFill>
              </a:rPr>
              <a:t>Ｑ２</a:t>
            </a:r>
            <a:endParaRPr kumimoji="1" lang="en-US" altLang="ja-JP" dirty="0" smtClean="0">
              <a:solidFill>
                <a:srgbClr val="0070C0"/>
              </a:solidFill>
            </a:endParaRPr>
          </a:p>
          <a:p>
            <a:r>
              <a:rPr kumimoji="1" lang="ja-JP" altLang="en-US" b="1" dirty="0" smtClean="0">
                <a:solidFill>
                  <a:srgbClr val="FF0000"/>
                </a:solidFill>
              </a:rPr>
              <a:t>適用表より薄い倍率</a:t>
            </a:r>
            <a:r>
              <a:rPr kumimoji="1" lang="ja-JP" altLang="en-US" dirty="0" smtClean="0"/>
              <a:t>（例４００倍）で種子を浸漬しても大丈夫</a:t>
            </a:r>
            <a:r>
              <a:rPr kumimoji="1" lang="ja-JP" altLang="en-US" dirty="0"/>
              <a:t>ですか。</a:t>
            </a:r>
            <a:endParaRPr kumimoji="1" lang="en-US" altLang="ja-JP" dirty="0" smtClean="0"/>
          </a:p>
        </p:txBody>
      </p:sp>
      <p:sp>
        <p:nvSpPr>
          <p:cNvPr id="10" name="テキスト ボックス 9"/>
          <p:cNvSpPr txBox="1"/>
          <p:nvPr/>
        </p:nvSpPr>
        <p:spPr>
          <a:xfrm>
            <a:off x="948970" y="3971638"/>
            <a:ext cx="5461502" cy="646331"/>
          </a:xfrm>
          <a:prstGeom prst="rect">
            <a:avLst/>
          </a:prstGeom>
          <a:noFill/>
        </p:spPr>
        <p:txBody>
          <a:bodyPr wrap="square" rtlCol="0">
            <a:spAutoFit/>
          </a:bodyPr>
          <a:lstStyle/>
          <a:p>
            <a:r>
              <a:rPr kumimoji="1" lang="ja-JP" altLang="en-US" dirty="0" smtClean="0">
                <a:solidFill>
                  <a:srgbClr val="00B050"/>
                </a:solidFill>
                <a:latin typeface="+mn-ea"/>
              </a:rPr>
              <a:t>Ａ２</a:t>
            </a:r>
            <a:endParaRPr kumimoji="1" lang="en-US" altLang="ja-JP" dirty="0">
              <a:solidFill>
                <a:srgbClr val="00B050"/>
              </a:solidFill>
              <a:latin typeface="+mn-ea"/>
            </a:endParaRPr>
          </a:p>
          <a:p>
            <a:r>
              <a:rPr kumimoji="1" lang="ja-JP" altLang="en-US" dirty="0" smtClean="0">
                <a:latin typeface="+mn-ea"/>
              </a:rPr>
              <a:t>登録外使用になるため</a:t>
            </a:r>
            <a:r>
              <a:rPr kumimoji="1" lang="ja-JP" altLang="en-US" b="1" dirty="0" smtClean="0">
                <a:solidFill>
                  <a:srgbClr val="FF0000"/>
                </a:solidFill>
                <a:latin typeface="+mn-ea"/>
              </a:rPr>
              <a:t>使用できません</a:t>
            </a:r>
            <a:r>
              <a:rPr kumimoji="1" lang="ja-JP" altLang="en-US" dirty="0" smtClean="0">
                <a:latin typeface="+mn-ea"/>
              </a:rPr>
              <a:t>。</a:t>
            </a:r>
            <a:endParaRPr kumimoji="1" lang="en-US" altLang="ja-JP" dirty="0" smtClean="0">
              <a:latin typeface="+mn-ea"/>
            </a:endParaRPr>
          </a:p>
        </p:txBody>
      </p:sp>
      <p:sp>
        <p:nvSpPr>
          <p:cNvPr id="11" name="テキスト ボックス 10"/>
          <p:cNvSpPr txBox="1"/>
          <p:nvPr/>
        </p:nvSpPr>
        <p:spPr>
          <a:xfrm>
            <a:off x="948970" y="4891976"/>
            <a:ext cx="5388622" cy="923330"/>
          </a:xfrm>
          <a:prstGeom prst="rect">
            <a:avLst/>
          </a:prstGeom>
          <a:noFill/>
        </p:spPr>
        <p:txBody>
          <a:bodyPr wrap="square" rtlCol="0">
            <a:spAutoFit/>
          </a:bodyPr>
          <a:lstStyle/>
          <a:p>
            <a:r>
              <a:rPr kumimoji="1" lang="ja-JP" altLang="en-US" dirty="0" smtClean="0">
                <a:solidFill>
                  <a:srgbClr val="0070C0"/>
                </a:solidFill>
              </a:rPr>
              <a:t>Ｑ３</a:t>
            </a:r>
            <a:endParaRPr kumimoji="1" lang="en-US" altLang="ja-JP" dirty="0" smtClean="0">
              <a:solidFill>
                <a:srgbClr val="0070C0"/>
              </a:solidFill>
            </a:endParaRPr>
          </a:p>
          <a:p>
            <a:r>
              <a:rPr kumimoji="1" lang="ja-JP" altLang="en-US" b="1" dirty="0" smtClean="0">
                <a:solidFill>
                  <a:srgbClr val="FF0000"/>
                </a:solidFill>
              </a:rPr>
              <a:t>適用表より濃い倍率</a:t>
            </a:r>
            <a:r>
              <a:rPr kumimoji="1" lang="ja-JP" altLang="en-US" dirty="0" smtClean="0"/>
              <a:t>（例１００倍）で種子を浸漬しても大丈夫</a:t>
            </a:r>
            <a:r>
              <a:rPr kumimoji="1" lang="ja-JP" altLang="en-US" dirty="0"/>
              <a:t>ですか。</a:t>
            </a:r>
            <a:endParaRPr kumimoji="1" lang="en-US" altLang="ja-JP" dirty="0" smtClean="0"/>
          </a:p>
        </p:txBody>
      </p:sp>
      <p:sp>
        <p:nvSpPr>
          <p:cNvPr id="12" name="テキスト ボックス 11"/>
          <p:cNvSpPr txBox="1"/>
          <p:nvPr/>
        </p:nvSpPr>
        <p:spPr>
          <a:xfrm>
            <a:off x="948970" y="5780445"/>
            <a:ext cx="5388622" cy="1200329"/>
          </a:xfrm>
          <a:prstGeom prst="rect">
            <a:avLst/>
          </a:prstGeom>
          <a:noFill/>
        </p:spPr>
        <p:txBody>
          <a:bodyPr wrap="square" rtlCol="0">
            <a:spAutoFit/>
          </a:bodyPr>
          <a:lstStyle/>
          <a:p>
            <a:r>
              <a:rPr kumimoji="1" lang="ja-JP" altLang="en-US" dirty="0" smtClean="0">
                <a:solidFill>
                  <a:srgbClr val="00B050"/>
                </a:solidFill>
                <a:latin typeface="+mn-ea"/>
              </a:rPr>
              <a:t>Ａ３</a:t>
            </a:r>
            <a:endParaRPr kumimoji="1" lang="en-US" altLang="ja-JP" dirty="0">
              <a:solidFill>
                <a:srgbClr val="00B050"/>
              </a:solidFill>
              <a:latin typeface="+mn-ea"/>
            </a:endParaRPr>
          </a:p>
          <a:p>
            <a:r>
              <a:rPr kumimoji="1" lang="ja-JP" altLang="en-US" dirty="0">
                <a:latin typeface="+mn-ea"/>
              </a:rPr>
              <a:t>１００</a:t>
            </a:r>
            <a:r>
              <a:rPr kumimoji="1" lang="ja-JP" altLang="en-US" dirty="0" smtClean="0">
                <a:latin typeface="+mn-ea"/>
              </a:rPr>
              <a:t>倍では登録外使用になるため</a:t>
            </a:r>
            <a:r>
              <a:rPr kumimoji="1" lang="ja-JP" altLang="en-US" b="1" dirty="0" smtClean="0">
                <a:solidFill>
                  <a:srgbClr val="FF0000"/>
                </a:solidFill>
                <a:latin typeface="+mn-ea"/>
              </a:rPr>
              <a:t>使用できません</a:t>
            </a:r>
            <a:r>
              <a:rPr kumimoji="1" lang="ja-JP" altLang="en-US" dirty="0" smtClean="0">
                <a:latin typeface="+mn-ea"/>
              </a:rPr>
              <a:t>。濃い倍率の場合は２０倍１０分の浸漬</a:t>
            </a:r>
            <a:r>
              <a:rPr kumimoji="1" lang="ja-JP" altLang="en-US" dirty="0">
                <a:latin typeface="+mn-ea"/>
              </a:rPr>
              <a:t>処理</a:t>
            </a:r>
            <a:r>
              <a:rPr kumimoji="1" lang="ja-JP" altLang="en-US" dirty="0" smtClean="0">
                <a:latin typeface="+mn-ea"/>
              </a:rPr>
              <a:t>が可能です。</a:t>
            </a:r>
            <a:endParaRPr kumimoji="1" lang="en-US" altLang="ja-JP" dirty="0" smtClean="0">
              <a:latin typeface="+mn-ea"/>
            </a:endParaRPr>
          </a:p>
        </p:txBody>
      </p:sp>
      <p:sp>
        <p:nvSpPr>
          <p:cNvPr id="13" name="テキスト ボックス 12"/>
          <p:cNvSpPr txBox="1"/>
          <p:nvPr/>
        </p:nvSpPr>
        <p:spPr>
          <a:xfrm>
            <a:off x="985410" y="7269078"/>
            <a:ext cx="5388622" cy="1200329"/>
          </a:xfrm>
          <a:prstGeom prst="rect">
            <a:avLst/>
          </a:prstGeom>
          <a:noFill/>
        </p:spPr>
        <p:txBody>
          <a:bodyPr wrap="square" rtlCol="0">
            <a:spAutoFit/>
          </a:bodyPr>
          <a:lstStyle/>
          <a:p>
            <a:r>
              <a:rPr kumimoji="1" lang="ja-JP" altLang="en-US" dirty="0" smtClean="0">
                <a:solidFill>
                  <a:srgbClr val="0070C0"/>
                </a:solidFill>
              </a:rPr>
              <a:t>Ｑ４</a:t>
            </a:r>
            <a:endParaRPr kumimoji="1" lang="ja-JP" altLang="en-US" dirty="0">
              <a:solidFill>
                <a:srgbClr val="0070C0"/>
              </a:solidFill>
            </a:endParaRPr>
          </a:p>
          <a:p>
            <a:r>
              <a:rPr kumimoji="1" lang="ja-JP" altLang="en-US" dirty="0" smtClean="0"/>
              <a:t>浸漬の倍率で、２０倍１０分と２００倍２４時間がありますが、</a:t>
            </a:r>
            <a:r>
              <a:rPr kumimoji="1" lang="ja-JP" altLang="en-US" b="1" dirty="0" smtClean="0">
                <a:solidFill>
                  <a:srgbClr val="FF0000"/>
                </a:solidFill>
              </a:rPr>
              <a:t>１２時間１００倍等で種子を浸漬</a:t>
            </a:r>
            <a:r>
              <a:rPr kumimoji="1" lang="ja-JP" altLang="en-US" dirty="0" smtClean="0"/>
              <a:t>しても大丈夫</a:t>
            </a:r>
            <a:r>
              <a:rPr kumimoji="1" lang="ja-JP" altLang="en-US" dirty="0"/>
              <a:t>ですか。</a:t>
            </a:r>
            <a:endParaRPr kumimoji="1" lang="en-US" altLang="ja-JP" dirty="0" smtClean="0"/>
          </a:p>
        </p:txBody>
      </p:sp>
      <p:sp>
        <p:nvSpPr>
          <p:cNvPr id="14" name="テキスト ボックス 13"/>
          <p:cNvSpPr txBox="1"/>
          <p:nvPr/>
        </p:nvSpPr>
        <p:spPr>
          <a:xfrm>
            <a:off x="948970" y="8466415"/>
            <a:ext cx="5388622" cy="1200329"/>
          </a:xfrm>
          <a:prstGeom prst="rect">
            <a:avLst/>
          </a:prstGeom>
          <a:noFill/>
        </p:spPr>
        <p:txBody>
          <a:bodyPr wrap="square" rtlCol="0">
            <a:spAutoFit/>
          </a:bodyPr>
          <a:lstStyle/>
          <a:p>
            <a:r>
              <a:rPr kumimoji="1" lang="ja-JP" altLang="en-US" dirty="0" smtClean="0">
                <a:solidFill>
                  <a:srgbClr val="00B050"/>
                </a:solidFill>
              </a:rPr>
              <a:t>Ａ４</a:t>
            </a:r>
            <a:endParaRPr kumimoji="1" lang="en-US" altLang="ja-JP" dirty="0" smtClean="0">
              <a:solidFill>
                <a:srgbClr val="00B050"/>
              </a:solidFill>
            </a:endParaRPr>
          </a:p>
          <a:p>
            <a:r>
              <a:rPr kumimoji="1" lang="ja-JP" altLang="en-US" dirty="0" smtClean="0"/>
              <a:t>浸漬の倍率は、２０倍１０分と２００倍２４時間のみです。その他倍率での浸漬は、</a:t>
            </a:r>
            <a:r>
              <a:rPr kumimoji="1" lang="ja-JP" altLang="en-US" b="1" dirty="0" smtClean="0">
                <a:solidFill>
                  <a:srgbClr val="FF0000"/>
                </a:solidFill>
              </a:rPr>
              <a:t>登録外使用</a:t>
            </a:r>
            <a:r>
              <a:rPr kumimoji="1" lang="ja-JP" altLang="en-US" dirty="0" smtClean="0"/>
              <a:t>に</a:t>
            </a:r>
            <a:r>
              <a:rPr kumimoji="1" lang="ja-JP" altLang="en-US" dirty="0"/>
              <a:t>なるため</a:t>
            </a:r>
            <a:r>
              <a:rPr kumimoji="1" lang="ja-JP" altLang="en-US" dirty="0" smtClean="0"/>
              <a:t>使用できません。</a:t>
            </a:r>
            <a:endParaRPr kumimoji="1" lang="en-US" altLang="ja-JP" dirty="0" smtClean="0"/>
          </a:p>
        </p:txBody>
      </p:sp>
    </p:spTree>
    <p:extLst>
      <p:ext uri="{BB962C8B-B14F-4D97-AF65-F5344CB8AC3E}">
        <p14:creationId xmlns:p14="http://schemas.microsoft.com/office/powerpoint/2010/main" val="3170772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48971" y="1302725"/>
            <a:ext cx="5352181" cy="923330"/>
          </a:xfrm>
          <a:prstGeom prst="rect">
            <a:avLst/>
          </a:prstGeom>
          <a:noFill/>
        </p:spPr>
        <p:txBody>
          <a:bodyPr wrap="square" rtlCol="0">
            <a:spAutoFit/>
          </a:bodyPr>
          <a:lstStyle/>
          <a:p>
            <a:r>
              <a:rPr kumimoji="1" lang="ja-JP" altLang="en-US" dirty="0" smtClean="0">
                <a:solidFill>
                  <a:srgbClr val="0070C0"/>
                </a:solidFill>
              </a:rPr>
              <a:t>Ｑ５</a:t>
            </a:r>
            <a:endParaRPr kumimoji="1" lang="en-US" altLang="ja-JP" dirty="0" smtClean="0">
              <a:solidFill>
                <a:srgbClr val="0070C0"/>
              </a:solidFill>
            </a:endParaRPr>
          </a:p>
          <a:p>
            <a:r>
              <a:rPr kumimoji="1" lang="ja-JP" altLang="en-US" dirty="0" smtClean="0"/>
              <a:t>注意事項に「薬液の温度は極端な低温はさけてください」とありますが、何℃以下を指しますか。</a:t>
            </a:r>
            <a:endParaRPr kumimoji="1" lang="en-US" altLang="ja-JP" dirty="0" smtClean="0"/>
          </a:p>
        </p:txBody>
      </p:sp>
      <p:sp>
        <p:nvSpPr>
          <p:cNvPr id="5" name="正方形/長方形 4"/>
          <p:cNvSpPr/>
          <p:nvPr/>
        </p:nvSpPr>
        <p:spPr>
          <a:xfrm>
            <a:off x="0" y="0"/>
            <a:ext cx="794084"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4790683" y="206514"/>
            <a:ext cx="1619789" cy="769441"/>
          </a:xfrm>
          <a:prstGeom prst="rect">
            <a:avLst/>
          </a:prstGeom>
          <a:noFill/>
        </p:spPr>
        <p:txBody>
          <a:bodyPr wrap="square" lIns="91440" tIns="45720" rIns="91440" bIns="45720">
            <a:spAutoFit/>
          </a:bodyPr>
          <a:lstStyle/>
          <a:p>
            <a:r>
              <a:rPr lang="en-US" altLang="ja-JP" sz="4400" b="1" spc="-300" dirty="0" smtClean="0">
                <a:ln w="0"/>
                <a:effectLst>
                  <a:outerShdw blurRad="38100" dist="19050" dir="2700000" algn="tl" rotWithShape="0">
                    <a:schemeClr val="dk1">
                      <a:alpha val="40000"/>
                    </a:schemeClr>
                  </a:outerShdw>
                </a:effectLst>
              </a:rPr>
              <a:t>Q&amp;A</a:t>
            </a:r>
            <a:endParaRPr lang="ja-JP" altLang="en-US" sz="2000" b="1" cap="none" spc="-300" dirty="0">
              <a:ln w="0"/>
              <a:solidFill>
                <a:schemeClr val="tx1"/>
              </a:solidFill>
              <a:effectLst>
                <a:outerShdw blurRad="38100" dist="19050" dir="2700000" algn="tl" rotWithShape="0">
                  <a:schemeClr val="dk1">
                    <a:alpha val="40000"/>
                  </a:schemeClr>
                </a:outerShdw>
              </a:effectLst>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8971" y="246377"/>
            <a:ext cx="3686825" cy="668023"/>
          </a:xfrm>
          <a:prstGeom prst="rect">
            <a:avLst/>
          </a:prstGeom>
        </p:spPr>
      </p:pic>
      <p:sp>
        <p:nvSpPr>
          <p:cNvPr id="8" name="テキスト ボックス 7"/>
          <p:cNvSpPr txBox="1"/>
          <p:nvPr/>
        </p:nvSpPr>
        <p:spPr>
          <a:xfrm>
            <a:off x="912530" y="2224093"/>
            <a:ext cx="5425062" cy="923330"/>
          </a:xfrm>
          <a:prstGeom prst="rect">
            <a:avLst/>
          </a:prstGeom>
          <a:noFill/>
        </p:spPr>
        <p:txBody>
          <a:bodyPr wrap="square" rtlCol="0">
            <a:spAutoFit/>
          </a:bodyPr>
          <a:lstStyle/>
          <a:p>
            <a:r>
              <a:rPr kumimoji="1" lang="ja-JP" altLang="en-US" dirty="0" smtClean="0">
                <a:solidFill>
                  <a:srgbClr val="00B050"/>
                </a:solidFill>
                <a:latin typeface="+mn-ea"/>
              </a:rPr>
              <a:t>Ａ５</a:t>
            </a:r>
            <a:endParaRPr kumimoji="1" lang="en-US" altLang="ja-JP" dirty="0">
              <a:solidFill>
                <a:srgbClr val="00B050"/>
              </a:solidFill>
              <a:latin typeface="+mn-ea"/>
            </a:endParaRPr>
          </a:p>
          <a:p>
            <a:r>
              <a:rPr kumimoji="1" lang="ja-JP" altLang="en-US" b="1" dirty="0" smtClean="0">
                <a:solidFill>
                  <a:srgbClr val="FF0000"/>
                </a:solidFill>
                <a:latin typeface="+mn-ea"/>
              </a:rPr>
              <a:t>１０℃以下を指します</a:t>
            </a:r>
            <a:r>
              <a:rPr kumimoji="1" lang="ja-JP" altLang="en-US" dirty="0" smtClean="0">
                <a:latin typeface="+mn-ea"/>
              </a:rPr>
              <a:t>。１０</a:t>
            </a:r>
            <a:r>
              <a:rPr kumimoji="1" lang="ja-JP" altLang="en-US" dirty="0">
                <a:latin typeface="+mn-ea"/>
              </a:rPr>
              <a:t>℃</a:t>
            </a:r>
            <a:r>
              <a:rPr kumimoji="1" lang="ja-JP" altLang="en-US" dirty="0" smtClean="0">
                <a:latin typeface="+mn-ea"/>
              </a:rPr>
              <a:t>以下で種子消毒すると、発芽遅延を起こす場合があります。</a:t>
            </a:r>
            <a:endParaRPr kumimoji="1" lang="en-US" altLang="ja-JP" dirty="0" smtClean="0">
              <a:latin typeface="+mn-ea"/>
            </a:endParaRPr>
          </a:p>
        </p:txBody>
      </p:sp>
      <p:sp>
        <p:nvSpPr>
          <p:cNvPr id="9" name="テキスト ボックス 8"/>
          <p:cNvSpPr txBox="1"/>
          <p:nvPr/>
        </p:nvSpPr>
        <p:spPr>
          <a:xfrm>
            <a:off x="948970" y="3457918"/>
            <a:ext cx="5352182" cy="923330"/>
          </a:xfrm>
          <a:prstGeom prst="rect">
            <a:avLst/>
          </a:prstGeom>
          <a:noFill/>
        </p:spPr>
        <p:txBody>
          <a:bodyPr wrap="square" rtlCol="0">
            <a:spAutoFit/>
          </a:bodyPr>
          <a:lstStyle/>
          <a:p>
            <a:r>
              <a:rPr kumimoji="1" lang="ja-JP" altLang="en-US" dirty="0" smtClean="0">
                <a:solidFill>
                  <a:srgbClr val="0070C0"/>
                </a:solidFill>
              </a:rPr>
              <a:t>Ｑ６</a:t>
            </a:r>
            <a:endParaRPr kumimoji="1" lang="en-US" altLang="ja-JP" dirty="0" smtClean="0">
              <a:solidFill>
                <a:srgbClr val="0070C0"/>
              </a:solidFill>
            </a:endParaRPr>
          </a:p>
          <a:p>
            <a:r>
              <a:rPr kumimoji="1" lang="ja-JP" altLang="en-US" b="1" dirty="0" smtClean="0">
                <a:solidFill>
                  <a:srgbClr val="FF0000"/>
                </a:solidFill>
              </a:rPr>
              <a:t>使用する時期の気温が</a:t>
            </a:r>
            <a:r>
              <a:rPr kumimoji="1" lang="ja-JP" altLang="en-US" dirty="0" smtClean="0"/>
              <a:t>１０℃以下になりますが使用出来ますか。</a:t>
            </a:r>
            <a:endParaRPr kumimoji="1" lang="en-US" altLang="ja-JP" dirty="0" smtClean="0"/>
          </a:p>
        </p:txBody>
      </p:sp>
      <p:sp>
        <p:nvSpPr>
          <p:cNvPr id="10" name="テキスト ボックス 9"/>
          <p:cNvSpPr txBox="1"/>
          <p:nvPr/>
        </p:nvSpPr>
        <p:spPr>
          <a:xfrm>
            <a:off x="948970" y="4410300"/>
            <a:ext cx="5388622" cy="1200329"/>
          </a:xfrm>
          <a:prstGeom prst="rect">
            <a:avLst/>
          </a:prstGeom>
          <a:noFill/>
        </p:spPr>
        <p:txBody>
          <a:bodyPr wrap="square" rtlCol="0">
            <a:spAutoFit/>
          </a:bodyPr>
          <a:lstStyle/>
          <a:p>
            <a:r>
              <a:rPr kumimoji="1" lang="ja-JP" altLang="en-US" dirty="0" smtClean="0">
                <a:solidFill>
                  <a:srgbClr val="00B050"/>
                </a:solidFill>
                <a:latin typeface="+mn-ea"/>
              </a:rPr>
              <a:t>Ａ６</a:t>
            </a:r>
            <a:endParaRPr kumimoji="1" lang="en-US" altLang="ja-JP" dirty="0">
              <a:solidFill>
                <a:srgbClr val="00B050"/>
              </a:solidFill>
              <a:latin typeface="+mn-ea"/>
            </a:endParaRPr>
          </a:p>
          <a:p>
            <a:r>
              <a:rPr kumimoji="1" lang="ja-JP" altLang="en-US" dirty="0" smtClean="0">
                <a:latin typeface="+mn-ea"/>
              </a:rPr>
              <a:t>使用できます。ただし水温を確保するため、催芽機や、ハウス内、作業場内で保温の工夫を</a:t>
            </a:r>
            <a:r>
              <a:rPr kumimoji="1" lang="ja-JP" altLang="en-US" dirty="0" err="1" smtClean="0">
                <a:latin typeface="+mn-ea"/>
              </a:rPr>
              <a:t>し</a:t>
            </a:r>
            <a:r>
              <a:rPr kumimoji="1" lang="ja-JP" altLang="en-US" dirty="0">
                <a:latin typeface="+mn-ea"/>
              </a:rPr>
              <a:t>水温</a:t>
            </a:r>
            <a:r>
              <a:rPr kumimoji="1" lang="ja-JP" altLang="en-US" dirty="0" smtClean="0">
                <a:latin typeface="+mn-ea"/>
              </a:rPr>
              <a:t>を保つようにしてください。</a:t>
            </a:r>
            <a:endParaRPr kumimoji="1" lang="en-US" altLang="ja-JP" dirty="0" smtClean="0">
              <a:latin typeface="+mn-ea"/>
            </a:endParaRPr>
          </a:p>
        </p:txBody>
      </p:sp>
      <p:sp>
        <p:nvSpPr>
          <p:cNvPr id="11" name="正方形/長方形 10"/>
          <p:cNvSpPr/>
          <p:nvPr/>
        </p:nvSpPr>
        <p:spPr>
          <a:xfrm>
            <a:off x="948970" y="5819437"/>
            <a:ext cx="5753488" cy="923330"/>
          </a:xfrm>
          <a:prstGeom prst="rect">
            <a:avLst/>
          </a:prstGeom>
        </p:spPr>
        <p:txBody>
          <a:bodyPr wrap="square">
            <a:spAutoFit/>
          </a:bodyPr>
          <a:lstStyle/>
          <a:p>
            <a:r>
              <a:rPr kumimoji="1" lang="ja-JP" altLang="en-US" dirty="0">
                <a:solidFill>
                  <a:srgbClr val="0070C0"/>
                </a:solidFill>
              </a:rPr>
              <a:t>Ｑ７</a:t>
            </a:r>
            <a:endParaRPr kumimoji="1" lang="en-US" altLang="ja-JP" dirty="0">
              <a:solidFill>
                <a:srgbClr val="0070C0"/>
              </a:solidFill>
            </a:endParaRPr>
          </a:p>
          <a:p>
            <a:r>
              <a:rPr kumimoji="1" lang="ja-JP" altLang="en-US" dirty="0"/>
              <a:t>希釈方法を教えてください。</a:t>
            </a:r>
          </a:p>
          <a:p>
            <a:endParaRPr kumimoji="1" lang="en-US" altLang="ja-JP" dirty="0"/>
          </a:p>
        </p:txBody>
      </p:sp>
      <p:sp>
        <p:nvSpPr>
          <p:cNvPr id="13" name="正方形/長方形 12"/>
          <p:cNvSpPr/>
          <p:nvPr/>
        </p:nvSpPr>
        <p:spPr>
          <a:xfrm>
            <a:off x="948970" y="6500494"/>
            <a:ext cx="5352182" cy="923330"/>
          </a:xfrm>
          <a:prstGeom prst="rect">
            <a:avLst/>
          </a:prstGeom>
        </p:spPr>
        <p:txBody>
          <a:bodyPr wrap="square">
            <a:spAutoFit/>
          </a:bodyPr>
          <a:lstStyle/>
          <a:p>
            <a:r>
              <a:rPr kumimoji="1" lang="ja-JP" altLang="en-US" dirty="0">
                <a:solidFill>
                  <a:srgbClr val="00B050"/>
                </a:solidFill>
                <a:latin typeface="+mn-ea"/>
              </a:rPr>
              <a:t>Ａ７</a:t>
            </a:r>
            <a:endParaRPr kumimoji="1" lang="en-US" altLang="ja-JP" dirty="0">
              <a:solidFill>
                <a:srgbClr val="00B050"/>
              </a:solidFill>
              <a:latin typeface="+mn-ea"/>
            </a:endParaRPr>
          </a:p>
          <a:p>
            <a:r>
              <a:rPr kumimoji="1" lang="ja-JP" altLang="en-US" dirty="0" smtClean="0">
                <a:latin typeface="+mn-ea"/>
              </a:rPr>
              <a:t>２００倍とは、水１０</a:t>
            </a:r>
            <a:r>
              <a:rPr kumimoji="1" lang="en-US" altLang="ja-JP" dirty="0" smtClean="0">
                <a:latin typeface="+mn-ea"/>
              </a:rPr>
              <a:t>L</a:t>
            </a:r>
            <a:r>
              <a:rPr kumimoji="1" lang="ja-JP" altLang="en-US" dirty="0">
                <a:latin typeface="+mn-ea"/>
              </a:rPr>
              <a:t>に</a:t>
            </a:r>
            <a:r>
              <a:rPr kumimoji="1" lang="ja-JP" altLang="en-US" dirty="0" smtClean="0">
                <a:latin typeface="+mn-ea"/>
              </a:rPr>
              <a:t>本剤５０</a:t>
            </a:r>
            <a:r>
              <a:rPr kumimoji="1" lang="en-US" altLang="ja-JP" dirty="0" smtClean="0">
                <a:latin typeface="+mn-ea"/>
              </a:rPr>
              <a:t>ml</a:t>
            </a:r>
            <a:r>
              <a:rPr kumimoji="1" lang="ja-JP" altLang="en-US" dirty="0" err="1">
                <a:latin typeface="+mn-ea"/>
              </a:rPr>
              <a:t>、</a:t>
            </a:r>
            <a:r>
              <a:rPr kumimoji="1" lang="ja-JP" altLang="en-US" b="1" dirty="0" smtClean="0">
                <a:solidFill>
                  <a:srgbClr val="FF0000"/>
                </a:solidFill>
                <a:latin typeface="+mn-ea"/>
              </a:rPr>
              <a:t>水２０</a:t>
            </a:r>
            <a:r>
              <a:rPr kumimoji="1" lang="en-US" altLang="ja-JP" b="1" dirty="0" smtClean="0">
                <a:solidFill>
                  <a:srgbClr val="FF0000"/>
                </a:solidFill>
                <a:latin typeface="+mn-ea"/>
              </a:rPr>
              <a:t>L</a:t>
            </a:r>
            <a:r>
              <a:rPr kumimoji="1" lang="ja-JP" altLang="en-US" dirty="0">
                <a:latin typeface="+mn-ea"/>
              </a:rPr>
              <a:t>に</a:t>
            </a:r>
            <a:r>
              <a:rPr kumimoji="1" lang="ja-JP" altLang="en-US" b="1" dirty="0" smtClean="0">
                <a:solidFill>
                  <a:srgbClr val="FF0000"/>
                </a:solidFill>
                <a:latin typeface="+mn-ea"/>
              </a:rPr>
              <a:t>本剤１００</a:t>
            </a:r>
            <a:r>
              <a:rPr kumimoji="1" lang="en-US" altLang="ja-JP" b="1" dirty="0" smtClean="0">
                <a:solidFill>
                  <a:srgbClr val="FF0000"/>
                </a:solidFill>
                <a:latin typeface="+mn-ea"/>
              </a:rPr>
              <a:t>ml</a:t>
            </a:r>
            <a:r>
              <a:rPr kumimoji="1" lang="ja-JP" altLang="en-US" b="1" dirty="0" smtClean="0">
                <a:solidFill>
                  <a:srgbClr val="FF0000"/>
                </a:solidFill>
                <a:latin typeface="+mn-ea"/>
              </a:rPr>
              <a:t>（１本）</a:t>
            </a:r>
            <a:r>
              <a:rPr kumimoji="1" lang="ja-JP" altLang="en-US" dirty="0" smtClean="0">
                <a:latin typeface="+mn-ea"/>
              </a:rPr>
              <a:t>です。</a:t>
            </a:r>
            <a:endParaRPr kumimoji="1" lang="ja-JP" altLang="en-US" dirty="0">
              <a:latin typeface="+mn-ea"/>
            </a:endParaRPr>
          </a:p>
        </p:txBody>
      </p:sp>
      <p:sp>
        <p:nvSpPr>
          <p:cNvPr id="14" name="テキスト ボックス 13"/>
          <p:cNvSpPr txBox="1"/>
          <p:nvPr/>
        </p:nvSpPr>
        <p:spPr>
          <a:xfrm>
            <a:off x="912530" y="7635113"/>
            <a:ext cx="5388622" cy="646331"/>
          </a:xfrm>
          <a:prstGeom prst="rect">
            <a:avLst/>
          </a:prstGeom>
          <a:noFill/>
        </p:spPr>
        <p:txBody>
          <a:bodyPr wrap="square" rtlCol="0">
            <a:spAutoFit/>
          </a:bodyPr>
          <a:lstStyle/>
          <a:p>
            <a:r>
              <a:rPr kumimoji="1" lang="ja-JP" altLang="en-US" dirty="0" smtClean="0">
                <a:solidFill>
                  <a:srgbClr val="0070C0"/>
                </a:solidFill>
              </a:rPr>
              <a:t>Ｑ８</a:t>
            </a:r>
            <a:endParaRPr kumimoji="1" lang="en-US" altLang="ja-JP" dirty="0" smtClean="0">
              <a:solidFill>
                <a:srgbClr val="0070C0"/>
              </a:solidFill>
            </a:endParaRPr>
          </a:p>
          <a:p>
            <a:r>
              <a:rPr kumimoji="1" lang="ja-JP" altLang="en-US" dirty="0"/>
              <a:t>浸漬処理した種籾は風乾する必要がありますか</a:t>
            </a:r>
            <a:r>
              <a:rPr kumimoji="1" lang="ja-JP" altLang="en-US" dirty="0" smtClean="0"/>
              <a:t>。</a:t>
            </a:r>
            <a:endParaRPr kumimoji="1" lang="ja-JP" altLang="en-US" dirty="0"/>
          </a:p>
        </p:txBody>
      </p:sp>
      <p:sp>
        <p:nvSpPr>
          <p:cNvPr id="15" name="テキスト ボックス 14"/>
          <p:cNvSpPr txBox="1"/>
          <p:nvPr/>
        </p:nvSpPr>
        <p:spPr>
          <a:xfrm>
            <a:off x="912531" y="8356267"/>
            <a:ext cx="5497942" cy="1200329"/>
          </a:xfrm>
          <a:prstGeom prst="rect">
            <a:avLst/>
          </a:prstGeom>
          <a:noFill/>
        </p:spPr>
        <p:txBody>
          <a:bodyPr wrap="square" rtlCol="0">
            <a:spAutoFit/>
          </a:bodyPr>
          <a:lstStyle/>
          <a:p>
            <a:r>
              <a:rPr kumimoji="1" lang="ja-JP" altLang="en-US" dirty="0" smtClean="0">
                <a:solidFill>
                  <a:srgbClr val="00B050"/>
                </a:solidFill>
                <a:latin typeface="+mn-ea"/>
              </a:rPr>
              <a:t>Ａ８</a:t>
            </a:r>
            <a:endParaRPr kumimoji="1" lang="en-US" altLang="ja-JP" dirty="0">
              <a:solidFill>
                <a:srgbClr val="00B050"/>
              </a:solidFill>
              <a:latin typeface="+mn-ea"/>
            </a:endParaRPr>
          </a:p>
          <a:p>
            <a:r>
              <a:rPr kumimoji="1" lang="en-US" altLang="ja-JP" dirty="0">
                <a:latin typeface="+mn-ea"/>
              </a:rPr>
              <a:t>JA</a:t>
            </a:r>
            <a:r>
              <a:rPr kumimoji="1" lang="ja-JP" altLang="en-US" dirty="0" smtClean="0">
                <a:latin typeface="+mn-ea"/>
              </a:rPr>
              <a:t>・指導機関等</a:t>
            </a:r>
            <a:r>
              <a:rPr kumimoji="1" lang="ja-JP" altLang="en-US" dirty="0">
                <a:latin typeface="+mn-ea"/>
              </a:rPr>
              <a:t>の指導に従ってください。社内試験では</a:t>
            </a:r>
            <a:r>
              <a:rPr kumimoji="1" lang="ja-JP" altLang="en-US" b="1" dirty="0">
                <a:solidFill>
                  <a:srgbClr val="FF0000"/>
                </a:solidFill>
                <a:latin typeface="+mn-ea"/>
              </a:rPr>
              <a:t>風乾</a:t>
            </a:r>
            <a:r>
              <a:rPr kumimoji="1" lang="ja-JP" altLang="en-US" b="1" dirty="0" smtClean="0">
                <a:solidFill>
                  <a:srgbClr val="FF0000"/>
                </a:solidFill>
                <a:latin typeface="+mn-ea"/>
              </a:rPr>
              <a:t>のあり・なしで</a:t>
            </a:r>
            <a:r>
              <a:rPr kumimoji="1" lang="ja-JP" altLang="en-US" b="1" dirty="0">
                <a:solidFill>
                  <a:srgbClr val="FF0000"/>
                </a:solidFill>
                <a:latin typeface="+mn-ea"/>
              </a:rPr>
              <a:t>効果差はありません</a:t>
            </a:r>
            <a:r>
              <a:rPr kumimoji="1" lang="ja-JP" altLang="en-US" dirty="0">
                <a:latin typeface="+mn-ea"/>
              </a:rPr>
              <a:t>でした。</a:t>
            </a:r>
          </a:p>
          <a:p>
            <a:endParaRPr kumimoji="1" lang="en-US" altLang="ja-JP" dirty="0" smtClean="0">
              <a:latin typeface="+mn-ea"/>
            </a:endParaRPr>
          </a:p>
        </p:txBody>
      </p:sp>
    </p:spTree>
    <p:extLst>
      <p:ext uri="{BB962C8B-B14F-4D97-AF65-F5344CB8AC3E}">
        <p14:creationId xmlns:p14="http://schemas.microsoft.com/office/powerpoint/2010/main" val="2431508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48971" y="1471028"/>
            <a:ext cx="5382365" cy="923330"/>
          </a:xfrm>
          <a:prstGeom prst="rect">
            <a:avLst/>
          </a:prstGeom>
          <a:noFill/>
        </p:spPr>
        <p:txBody>
          <a:bodyPr wrap="square" rtlCol="0">
            <a:spAutoFit/>
          </a:bodyPr>
          <a:lstStyle/>
          <a:p>
            <a:r>
              <a:rPr kumimoji="1" lang="ja-JP" altLang="en-US" dirty="0" smtClean="0">
                <a:solidFill>
                  <a:srgbClr val="0070C0"/>
                </a:solidFill>
              </a:rPr>
              <a:t>Ｑ９</a:t>
            </a:r>
            <a:endParaRPr kumimoji="1" lang="en-US" altLang="ja-JP" dirty="0" smtClean="0">
              <a:solidFill>
                <a:srgbClr val="0070C0"/>
              </a:solidFill>
            </a:endParaRPr>
          </a:p>
          <a:p>
            <a:r>
              <a:rPr kumimoji="1" lang="ja-JP" altLang="en-US" dirty="0" smtClean="0"/>
              <a:t>テクリードＣフロアブルの希釈液は繰り返し使用することは可能ですか。</a:t>
            </a:r>
            <a:endParaRPr kumimoji="1" lang="ja-JP" altLang="en-US" dirty="0"/>
          </a:p>
        </p:txBody>
      </p:sp>
      <p:sp>
        <p:nvSpPr>
          <p:cNvPr id="5" name="正方形/長方形 4"/>
          <p:cNvSpPr/>
          <p:nvPr/>
        </p:nvSpPr>
        <p:spPr>
          <a:xfrm>
            <a:off x="0" y="0"/>
            <a:ext cx="794084"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790683" y="206514"/>
            <a:ext cx="1619789" cy="769441"/>
          </a:xfrm>
          <a:prstGeom prst="rect">
            <a:avLst/>
          </a:prstGeom>
          <a:noFill/>
        </p:spPr>
        <p:txBody>
          <a:bodyPr wrap="square" lIns="91440" tIns="45720" rIns="91440" bIns="45720">
            <a:spAutoFit/>
          </a:bodyPr>
          <a:lstStyle/>
          <a:p>
            <a:r>
              <a:rPr lang="en-US" altLang="ja-JP" sz="4400" b="1" spc="-300" dirty="0" smtClean="0">
                <a:ln w="0"/>
                <a:effectLst>
                  <a:outerShdw blurRad="38100" dist="19050" dir="2700000" algn="tl" rotWithShape="0">
                    <a:schemeClr val="dk1">
                      <a:alpha val="40000"/>
                    </a:schemeClr>
                  </a:outerShdw>
                </a:effectLst>
              </a:rPr>
              <a:t>Q&amp;A</a:t>
            </a:r>
            <a:endParaRPr lang="ja-JP" altLang="en-US" sz="2000" b="1" cap="none" spc="-300" dirty="0">
              <a:ln w="0"/>
              <a:solidFill>
                <a:schemeClr val="tx1"/>
              </a:solidFill>
              <a:effectLst>
                <a:outerShdw blurRad="38100" dist="19050" dir="2700000" algn="tl" rotWithShape="0">
                  <a:schemeClr val="dk1">
                    <a:alpha val="40000"/>
                  </a:schemeClr>
                </a:outerShdw>
              </a:effectLst>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8971" y="246377"/>
            <a:ext cx="3686825" cy="668023"/>
          </a:xfrm>
          <a:prstGeom prst="rect">
            <a:avLst/>
          </a:prstGeom>
        </p:spPr>
      </p:pic>
      <p:sp>
        <p:nvSpPr>
          <p:cNvPr id="9" name="テキスト ボックス 8"/>
          <p:cNvSpPr txBox="1"/>
          <p:nvPr/>
        </p:nvSpPr>
        <p:spPr>
          <a:xfrm>
            <a:off x="943196" y="3534601"/>
            <a:ext cx="5388622" cy="646331"/>
          </a:xfrm>
          <a:prstGeom prst="rect">
            <a:avLst/>
          </a:prstGeom>
          <a:noFill/>
        </p:spPr>
        <p:txBody>
          <a:bodyPr wrap="square" rtlCol="0">
            <a:spAutoFit/>
          </a:bodyPr>
          <a:lstStyle/>
          <a:p>
            <a:r>
              <a:rPr kumimoji="1" lang="ja-JP" altLang="en-US" dirty="0" smtClean="0">
                <a:solidFill>
                  <a:srgbClr val="0070C0"/>
                </a:solidFill>
              </a:rPr>
              <a:t>Ｑ１０</a:t>
            </a:r>
            <a:endParaRPr kumimoji="1" lang="en-US" altLang="ja-JP" dirty="0" smtClean="0">
              <a:solidFill>
                <a:srgbClr val="0070C0"/>
              </a:solidFill>
            </a:endParaRPr>
          </a:p>
          <a:p>
            <a:r>
              <a:rPr kumimoji="1" lang="ja-JP" altLang="en-US" dirty="0"/>
              <a:t>循環式のハトムネ催芽機の使用はできますか</a:t>
            </a:r>
            <a:r>
              <a:rPr kumimoji="1" lang="ja-JP" altLang="en-US" dirty="0" smtClean="0"/>
              <a:t>。</a:t>
            </a:r>
            <a:endParaRPr kumimoji="1" lang="en-US" altLang="ja-JP" dirty="0" smtClean="0"/>
          </a:p>
        </p:txBody>
      </p:sp>
      <p:sp>
        <p:nvSpPr>
          <p:cNvPr id="10" name="テキスト ボックス 9"/>
          <p:cNvSpPr txBox="1"/>
          <p:nvPr/>
        </p:nvSpPr>
        <p:spPr>
          <a:xfrm>
            <a:off x="952820" y="4255407"/>
            <a:ext cx="5378516" cy="1754326"/>
          </a:xfrm>
          <a:prstGeom prst="rect">
            <a:avLst/>
          </a:prstGeom>
          <a:noFill/>
        </p:spPr>
        <p:txBody>
          <a:bodyPr wrap="square" rtlCol="0">
            <a:spAutoFit/>
          </a:bodyPr>
          <a:lstStyle/>
          <a:p>
            <a:r>
              <a:rPr kumimoji="1" lang="ja-JP" altLang="en-US" dirty="0" smtClean="0">
                <a:solidFill>
                  <a:srgbClr val="00B050"/>
                </a:solidFill>
                <a:latin typeface="+mn-ea"/>
              </a:rPr>
              <a:t>Ａ１０</a:t>
            </a:r>
            <a:endParaRPr kumimoji="1" lang="en-US" altLang="ja-JP" dirty="0">
              <a:solidFill>
                <a:srgbClr val="00B050"/>
              </a:solidFill>
              <a:latin typeface="+mn-ea"/>
            </a:endParaRPr>
          </a:p>
          <a:p>
            <a:r>
              <a:rPr kumimoji="1" lang="ja-JP" altLang="en-US" b="1" dirty="0" smtClean="0">
                <a:solidFill>
                  <a:srgbClr val="FF0000"/>
                </a:solidFill>
                <a:latin typeface="+mn-ea"/>
              </a:rPr>
              <a:t>推奨は致しかねます</a:t>
            </a:r>
            <a:r>
              <a:rPr kumimoji="1" lang="ja-JP" altLang="en-US" dirty="0" smtClean="0">
                <a:latin typeface="+mn-ea"/>
              </a:rPr>
              <a:t>が、できます。使用の際は、エアレーションのシャワーはお切り切ください。注意事項内にも記載がありますが、シャワーをしながらの浸漬は、粘性物質を発生させる場合があります。</a:t>
            </a:r>
            <a:endParaRPr kumimoji="1" lang="en-US" altLang="ja-JP" dirty="0" smtClean="0">
              <a:latin typeface="+mn-ea"/>
            </a:endParaRPr>
          </a:p>
        </p:txBody>
      </p:sp>
      <p:sp>
        <p:nvSpPr>
          <p:cNvPr id="2" name="正方形/長方形 1"/>
          <p:cNvSpPr/>
          <p:nvPr/>
        </p:nvSpPr>
        <p:spPr>
          <a:xfrm>
            <a:off x="942714" y="6000914"/>
            <a:ext cx="5388622" cy="1477328"/>
          </a:xfrm>
          <a:prstGeom prst="rect">
            <a:avLst/>
          </a:prstGeom>
        </p:spPr>
        <p:txBody>
          <a:bodyPr wrap="square">
            <a:spAutoFit/>
          </a:bodyPr>
          <a:lstStyle/>
          <a:p>
            <a:r>
              <a:rPr kumimoji="1" lang="ja-JP" altLang="en-US" dirty="0" smtClean="0">
                <a:solidFill>
                  <a:srgbClr val="0070C0"/>
                </a:solidFill>
              </a:rPr>
              <a:t>Ｑ１１</a:t>
            </a:r>
            <a:endParaRPr kumimoji="1" lang="en-US" altLang="ja-JP" dirty="0">
              <a:solidFill>
                <a:srgbClr val="0070C0"/>
              </a:solidFill>
            </a:endParaRPr>
          </a:p>
          <a:p>
            <a:r>
              <a:rPr kumimoji="1" lang="ja-JP" altLang="en-US" dirty="0"/>
              <a:t>シャワータイプの催芽機で浸漬すると粘性物が発生するとありますが、発生する粘性物は種籾に影響はありますか。</a:t>
            </a:r>
          </a:p>
          <a:p>
            <a:endParaRPr kumimoji="1" lang="en-US" altLang="ja-JP" dirty="0"/>
          </a:p>
        </p:txBody>
      </p:sp>
      <p:sp>
        <p:nvSpPr>
          <p:cNvPr id="3" name="正方形/長方形 2"/>
          <p:cNvSpPr/>
          <p:nvPr/>
        </p:nvSpPr>
        <p:spPr>
          <a:xfrm>
            <a:off x="943196" y="2348388"/>
            <a:ext cx="5388140" cy="923330"/>
          </a:xfrm>
          <a:prstGeom prst="rect">
            <a:avLst/>
          </a:prstGeom>
        </p:spPr>
        <p:txBody>
          <a:bodyPr wrap="square">
            <a:spAutoFit/>
          </a:bodyPr>
          <a:lstStyle/>
          <a:p>
            <a:r>
              <a:rPr kumimoji="1" lang="ja-JP" altLang="en-US" dirty="0" smtClean="0">
                <a:solidFill>
                  <a:srgbClr val="00B050"/>
                </a:solidFill>
                <a:latin typeface="+mn-ea"/>
              </a:rPr>
              <a:t>Ａ９</a:t>
            </a:r>
            <a:endParaRPr kumimoji="1" lang="en-US" altLang="ja-JP" dirty="0" smtClean="0">
              <a:solidFill>
                <a:srgbClr val="00B050"/>
              </a:solidFill>
              <a:latin typeface="+mn-ea"/>
            </a:endParaRPr>
          </a:p>
          <a:p>
            <a:r>
              <a:rPr kumimoji="1" lang="ja-JP" altLang="en-US" dirty="0">
                <a:latin typeface="+mn-ea"/>
              </a:rPr>
              <a:t>薬液</a:t>
            </a:r>
            <a:r>
              <a:rPr kumimoji="1" lang="ja-JP" altLang="en-US" dirty="0" smtClean="0">
                <a:latin typeface="+mn-ea"/>
              </a:rPr>
              <a:t>の繰り返し（複数回使用）は</a:t>
            </a:r>
            <a:r>
              <a:rPr kumimoji="1" lang="ja-JP" altLang="en-US" b="1" dirty="0">
                <a:solidFill>
                  <a:srgbClr val="FF0000"/>
                </a:solidFill>
                <a:latin typeface="+mn-ea"/>
              </a:rPr>
              <a:t>効果を担保しかねますので</a:t>
            </a:r>
            <a:r>
              <a:rPr kumimoji="1" lang="en-US" altLang="ja-JP" b="1" dirty="0">
                <a:solidFill>
                  <a:srgbClr val="FF0000"/>
                </a:solidFill>
                <a:latin typeface="+mn-ea"/>
              </a:rPr>
              <a:t>1</a:t>
            </a:r>
            <a:r>
              <a:rPr kumimoji="1" lang="ja-JP" altLang="en-US" b="1" dirty="0">
                <a:solidFill>
                  <a:srgbClr val="FF0000"/>
                </a:solidFill>
                <a:latin typeface="+mn-ea"/>
              </a:rPr>
              <a:t>回</a:t>
            </a:r>
            <a:r>
              <a:rPr kumimoji="1" lang="ja-JP" altLang="en-US" dirty="0">
                <a:latin typeface="+mn-ea"/>
              </a:rPr>
              <a:t>としてください</a:t>
            </a:r>
            <a:r>
              <a:rPr kumimoji="1" lang="ja-JP" altLang="en-US" dirty="0" smtClean="0">
                <a:latin typeface="+mn-ea"/>
              </a:rPr>
              <a:t>。</a:t>
            </a:r>
            <a:endParaRPr kumimoji="1" lang="ja-JP" altLang="en-US" dirty="0">
              <a:latin typeface="+mn-ea"/>
            </a:endParaRPr>
          </a:p>
        </p:txBody>
      </p:sp>
      <p:sp>
        <p:nvSpPr>
          <p:cNvPr id="14" name="正方形/長方形 13"/>
          <p:cNvSpPr/>
          <p:nvPr/>
        </p:nvSpPr>
        <p:spPr>
          <a:xfrm>
            <a:off x="942714" y="7197645"/>
            <a:ext cx="5388140" cy="1754326"/>
          </a:xfrm>
          <a:prstGeom prst="rect">
            <a:avLst/>
          </a:prstGeom>
        </p:spPr>
        <p:txBody>
          <a:bodyPr wrap="square">
            <a:spAutoFit/>
          </a:bodyPr>
          <a:lstStyle/>
          <a:p>
            <a:r>
              <a:rPr kumimoji="1" lang="ja-JP" altLang="en-US" dirty="0" smtClean="0">
                <a:solidFill>
                  <a:srgbClr val="00B050"/>
                </a:solidFill>
                <a:latin typeface="+mn-ea"/>
              </a:rPr>
              <a:t>Ａ１１</a:t>
            </a:r>
            <a:endParaRPr kumimoji="1" lang="en-US" altLang="ja-JP" dirty="0" smtClean="0">
              <a:solidFill>
                <a:srgbClr val="00B050"/>
              </a:solidFill>
              <a:latin typeface="+mn-ea"/>
            </a:endParaRPr>
          </a:p>
          <a:p>
            <a:r>
              <a:rPr kumimoji="1" lang="ja-JP" altLang="en-US" b="1" dirty="0" smtClean="0">
                <a:solidFill>
                  <a:srgbClr val="FF0000"/>
                </a:solidFill>
                <a:latin typeface="+mn-ea"/>
              </a:rPr>
              <a:t>粘性物が籾</a:t>
            </a:r>
            <a:r>
              <a:rPr kumimoji="1" lang="ja-JP" altLang="en-US" b="1" dirty="0">
                <a:solidFill>
                  <a:srgbClr val="FF0000"/>
                </a:solidFill>
                <a:latin typeface="+mn-ea"/>
              </a:rPr>
              <a:t>等</a:t>
            </a:r>
            <a:r>
              <a:rPr kumimoji="1" lang="ja-JP" altLang="en-US" b="1" dirty="0" smtClean="0">
                <a:solidFill>
                  <a:srgbClr val="FF0000"/>
                </a:solidFill>
                <a:latin typeface="+mn-ea"/>
              </a:rPr>
              <a:t>に付着した場合</a:t>
            </a:r>
            <a:r>
              <a:rPr kumimoji="1" lang="ja-JP" altLang="en-US" dirty="0" smtClean="0">
                <a:latin typeface="+mn-ea"/>
              </a:rPr>
              <a:t>、種籾</a:t>
            </a:r>
            <a:r>
              <a:rPr kumimoji="1" lang="ja-JP" altLang="en-US" dirty="0">
                <a:latin typeface="+mn-ea"/>
              </a:rPr>
              <a:t>の芽だしなどに</a:t>
            </a:r>
            <a:r>
              <a:rPr kumimoji="1" lang="ja-JP" altLang="en-US" b="1" dirty="0">
                <a:solidFill>
                  <a:srgbClr val="FF0000"/>
                </a:solidFill>
                <a:latin typeface="+mn-ea"/>
              </a:rPr>
              <a:t>影響を与える可能性</a:t>
            </a:r>
            <a:r>
              <a:rPr kumimoji="1" lang="ja-JP" altLang="en-US" dirty="0">
                <a:latin typeface="+mn-ea"/>
              </a:rPr>
              <a:t>が考えられます</a:t>
            </a:r>
            <a:r>
              <a:rPr kumimoji="1" lang="ja-JP" altLang="en-US" dirty="0" smtClean="0">
                <a:latin typeface="+mn-ea"/>
              </a:rPr>
              <a:t>。</a:t>
            </a:r>
            <a:endParaRPr kumimoji="1" lang="en-US" altLang="ja-JP" dirty="0" smtClean="0">
              <a:latin typeface="+mn-ea"/>
            </a:endParaRPr>
          </a:p>
          <a:p>
            <a:r>
              <a:rPr kumimoji="1" lang="ja-JP" altLang="en-US" dirty="0" smtClean="0">
                <a:latin typeface="+mn-ea"/>
              </a:rPr>
              <a:t>粘性物</a:t>
            </a:r>
            <a:r>
              <a:rPr kumimoji="1" lang="ja-JP" altLang="en-US" dirty="0">
                <a:latin typeface="+mn-ea"/>
              </a:rPr>
              <a:t>が付着して</a:t>
            </a:r>
            <a:r>
              <a:rPr kumimoji="1" lang="ja-JP" altLang="en-US" dirty="0" smtClean="0">
                <a:latin typeface="+mn-ea"/>
              </a:rPr>
              <a:t>いない場合、種籾</a:t>
            </a:r>
            <a:r>
              <a:rPr kumimoji="1" lang="ja-JP" altLang="en-US" dirty="0">
                <a:latin typeface="+mn-ea"/>
              </a:rPr>
              <a:t>に</a:t>
            </a:r>
            <a:r>
              <a:rPr kumimoji="1" lang="ja-JP" altLang="en-US" dirty="0" smtClean="0">
                <a:latin typeface="+mn-ea"/>
              </a:rPr>
              <a:t>は影響</a:t>
            </a:r>
            <a:r>
              <a:rPr kumimoji="1" lang="ja-JP" altLang="en-US" dirty="0">
                <a:latin typeface="+mn-ea"/>
              </a:rPr>
              <a:t>はありません。</a:t>
            </a:r>
          </a:p>
          <a:p>
            <a:endParaRPr kumimoji="1" lang="en-US" altLang="ja-JP" dirty="0">
              <a:solidFill>
                <a:srgbClr val="00B050"/>
              </a:solidFill>
              <a:latin typeface="+mn-ea"/>
            </a:endParaRPr>
          </a:p>
        </p:txBody>
      </p:sp>
    </p:spTree>
    <p:extLst>
      <p:ext uri="{BB962C8B-B14F-4D97-AF65-F5344CB8AC3E}">
        <p14:creationId xmlns:p14="http://schemas.microsoft.com/office/powerpoint/2010/main" val="1046200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99696" y="3313499"/>
            <a:ext cx="5388622" cy="923330"/>
          </a:xfrm>
          <a:prstGeom prst="rect">
            <a:avLst/>
          </a:prstGeom>
          <a:noFill/>
        </p:spPr>
        <p:txBody>
          <a:bodyPr wrap="square" rtlCol="0">
            <a:spAutoFit/>
          </a:bodyPr>
          <a:lstStyle/>
          <a:p>
            <a:r>
              <a:rPr kumimoji="1" lang="ja-JP" altLang="en-US" dirty="0" smtClean="0">
                <a:solidFill>
                  <a:srgbClr val="0070C0"/>
                </a:solidFill>
              </a:rPr>
              <a:t>Ｑ１３</a:t>
            </a:r>
            <a:endParaRPr kumimoji="1" lang="en-US" altLang="ja-JP" dirty="0" smtClean="0">
              <a:solidFill>
                <a:srgbClr val="0070C0"/>
              </a:solidFill>
            </a:endParaRPr>
          </a:p>
          <a:p>
            <a:r>
              <a:rPr kumimoji="1" lang="ja-JP" altLang="en-US" dirty="0" smtClean="0"/>
              <a:t>テクリードＣフロアブル以外の薬剤で処理した種籾と一緒に浸種することはできますか。</a:t>
            </a:r>
            <a:endParaRPr kumimoji="1" lang="en-US" altLang="ja-JP" dirty="0" smtClean="0"/>
          </a:p>
        </p:txBody>
      </p:sp>
      <p:sp>
        <p:nvSpPr>
          <p:cNvPr id="5" name="正方形/長方形 4"/>
          <p:cNvSpPr/>
          <p:nvPr/>
        </p:nvSpPr>
        <p:spPr>
          <a:xfrm>
            <a:off x="0" y="0"/>
            <a:ext cx="794084"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790683" y="206514"/>
            <a:ext cx="1619789" cy="769441"/>
          </a:xfrm>
          <a:prstGeom prst="rect">
            <a:avLst/>
          </a:prstGeom>
          <a:noFill/>
        </p:spPr>
        <p:txBody>
          <a:bodyPr wrap="square" lIns="91440" tIns="45720" rIns="91440" bIns="45720">
            <a:spAutoFit/>
          </a:bodyPr>
          <a:lstStyle/>
          <a:p>
            <a:r>
              <a:rPr lang="en-US" altLang="ja-JP" sz="4400" b="1" spc="-300" dirty="0" smtClean="0">
                <a:ln w="0"/>
                <a:effectLst>
                  <a:outerShdw blurRad="38100" dist="19050" dir="2700000" algn="tl" rotWithShape="0">
                    <a:schemeClr val="dk1">
                      <a:alpha val="40000"/>
                    </a:schemeClr>
                  </a:outerShdw>
                </a:effectLst>
              </a:rPr>
              <a:t>Q&amp;A</a:t>
            </a:r>
            <a:endParaRPr lang="ja-JP" altLang="en-US" sz="2000" b="1" cap="none" spc="-300" dirty="0">
              <a:ln w="0"/>
              <a:solidFill>
                <a:schemeClr val="tx1"/>
              </a:solidFill>
              <a:effectLst>
                <a:outerShdw blurRad="38100" dist="19050" dir="2700000" algn="tl" rotWithShape="0">
                  <a:schemeClr val="dk1">
                    <a:alpha val="40000"/>
                  </a:schemeClr>
                </a:outerShdw>
              </a:effectLst>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8971" y="246377"/>
            <a:ext cx="3686825" cy="668023"/>
          </a:xfrm>
          <a:prstGeom prst="rect">
            <a:avLst/>
          </a:prstGeom>
        </p:spPr>
      </p:pic>
      <p:sp>
        <p:nvSpPr>
          <p:cNvPr id="9" name="テキスト ボックス 8"/>
          <p:cNvSpPr txBox="1"/>
          <p:nvPr/>
        </p:nvSpPr>
        <p:spPr>
          <a:xfrm>
            <a:off x="979292" y="6059963"/>
            <a:ext cx="5388622" cy="923330"/>
          </a:xfrm>
          <a:prstGeom prst="rect">
            <a:avLst/>
          </a:prstGeom>
          <a:noFill/>
        </p:spPr>
        <p:txBody>
          <a:bodyPr wrap="square" rtlCol="0">
            <a:spAutoFit/>
          </a:bodyPr>
          <a:lstStyle/>
          <a:p>
            <a:r>
              <a:rPr kumimoji="1" lang="ja-JP" altLang="en-US" dirty="0" smtClean="0">
                <a:solidFill>
                  <a:srgbClr val="0070C0"/>
                </a:solidFill>
              </a:rPr>
              <a:t>Ｑ１４</a:t>
            </a:r>
            <a:endParaRPr kumimoji="1" lang="en-US" altLang="ja-JP" dirty="0" smtClean="0">
              <a:solidFill>
                <a:srgbClr val="0070C0"/>
              </a:solidFill>
            </a:endParaRPr>
          </a:p>
          <a:p>
            <a:r>
              <a:rPr kumimoji="1" lang="ja-JP" altLang="en-US" dirty="0" smtClean="0"/>
              <a:t>希釈する際、川の水・池の水・井戸水等を使用することは可能ですか。</a:t>
            </a:r>
            <a:endParaRPr kumimoji="1" lang="en-US" altLang="ja-JP" dirty="0" smtClean="0"/>
          </a:p>
        </p:txBody>
      </p:sp>
      <p:sp>
        <p:nvSpPr>
          <p:cNvPr id="10" name="テキスト ボックス 9"/>
          <p:cNvSpPr txBox="1"/>
          <p:nvPr/>
        </p:nvSpPr>
        <p:spPr>
          <a:xfrm>
            <a:off x="1017985" y="6983293"/>
            <a:ext cx="5370333" cy="1200329"/>
          </a:xfrm>
          <a:prstGeom prst="rect">
            <a:avLst/>
          </a:prstGeom>
          <a:noFill/>
        </p:spPr>
        <p:txBody>
          <a:bodyPr wrap="square" rtlCol="0">
            <a:spAutoFit/>
          </a:bodyPr>
          <a:lstStyle/>
          <a:p>
            <a:r>
              <a:rPr kumimoji="1" lang="ja-JP" altLang="en-US" dirty="0" smtClean="0">
                <a:solidFill>
                  <a:srgbClr val="00B050"/>
                </a:solidFill>
                <a:latin typeface="+mn-ea"/>
              </a:rPr>
              <a:t>Ａ１４</a:t>
            </a:r>
            <a:endParaRPr kumimoji="1" lang="en-US" altLang="ja-JP" dirty="0" smtClean="0">
              <a:solidFill>
                <a:srgbClr val="00B050"/>
              </a:solidFill>
              <a:latin typeface="+mn-ea"/>
            </a:endParaRPr>
          </a:p>
          <a:p>
            <a:r>
              <a:rPr kumimoji="1" lang="ja-JP" altLang="en-US" dirty="0">
                <a:latin typeface="+mn-ea"/>
              </a:rPr>
              <a:t>井戸</a:t>
            </a:r>
            <a:r>
              <a:rPr kumimoji="1" lang="ja-JP" altLang="en-US" dirty="0" smtClean="0">
                <a:latin typeface="+mn-ea"/>
              </a:rPr>
              <a:t>水等に入っている成分が薬液の物性を変化させたり、病害の発生源になり得るため、できるだけ</a:t>
            </a:r>
            <a:r>
              <a:rPr kumimoji="1" lang="ja-JP" altLang="en-US" b="1" dirty="0" smtClean="0">
                <a:solidFill>
                  <a:srgbClr val="FF0000"/>
                </a:solidFill>
                <a:latin typeface="+mn-ea"/>
              </a:rPr>
              <a:t>水道水を使用</a:t>
            </a:r>
            <a:r>
              <a:rPr kumimoji="1" lang="ja-JP" altLang="en-US" dirty="0" smtClean="0">
                <a:latin typeface="+mn-ea"/>
              </a:rPr>
              <a:t>してください。</a:t>
            </a:r>
            <a:endParaRPr kumimoji="1" lang="en-US" altLang="ja-JP" dirty="0">
              <a:latin typeface="+mn-ea"/>
            </a:endParaRPr>
          </a:p>
        </p:txBody>
      </p:sp>
      <p:sp>
        <p:nvSpPr>
          <p:cNvPr id="3" name="正方形/長方形 2"/>
          <p:cNvSpPr/>
          <p:nvPr/>
        </p:nvSpPr>
        <p:spPr>
          <a:xfrm>
            <a:off x="1009613" y="4397969"/>
            <a:ext cx="5327980" cy="1477328"/>
          </a:xfrm>
          <a:prstGeom prst="rect">
            <a:avLst/>
          </a:prstGeom>
        </p:spPr>
        <p:txBody>
          <a:bodyPr wrap="square">
            <a:spAutoFit/>
          </a:bodyPr>
          <a:lstStyle/>
          <a:p>
            <a:r>
              <a:rPr kumimoji="1" lang="ja-JP" altLang="en-US" dirty="0" smtClean="0">
                <a:solidFill>
                  <a:srgbClr val="00B050"/>
                </a:solidFill>
                <a:latin typeface="+mn-ea"/>
              </a:rPr>
              <a:t>Ａ１３</a:t>
            </a:r>
            <a:endParaRPr kumimoji="1" lang="en-US" altLang="ja-JP" dirty="0" smtClean="0">
              <a:solidFill>
                <a:srgbClr val="00B050"/>
              </a:solidFill>
              <a:latin typeface="+mn-ea"/>
            </a:endParaRPr>
          </a:p>
          <a:p>
            <a:r>
              <a:rPr kumimoji="1" lang="ja-JP" altLang="en-US" b="1" dirty="0" smtClean="0">
                <a:solidFill>
                  <a:srgbClr val="FF0000"/>
                </a:solidFill>
                <a:latin typeface="+mn-ea"/>
              </a:rPr>
              <a:t>できません。</a:t>
            </a:r>
            <a:r>
              <a:rPr kumimoji="1" lang="ja-JP" altLang="en-US" dirty="0" smtClean="0">
                <a:latin typeface="+mn-ea"/>
              </a:rPr>
              <a:t>チウラムを含む薬剤で処理した種籾を一緒に浸種することにより効果低下が起こる事例もあるため、他の種子消毒剤処理籾との同時浸種はさけてください。</a:t>
            </a:r>
            <a:endParaRPr kumimoji="1" lang="ja-JP" altLang="en-US" dirty="0">
              <a:latin typeface="+mn-ea"/>
            </a:endParaRPr>
          </a:p>
        </p:txBody>
      </p:sp>
      <p:sp>
        <p:nvSpPr>
          <p:cNvPr id="11" name="テキスト ボックス 10"/>
          <p:cNvSpPr txBox="1"/>
          <p:nvPr/>
        </p:nvSpPr>
        <p:spPr>
          <a:xfrm>
            <a:off x="961003" y="975955"/>
            <a:ext cx="5388622" cy="923330"/>
          </a:xfrm>
          <a:prstGeom prst="rect">
            <a:avLst/>
          </a:prstGeom>
          <a:noFill/>
        </p:spPr>
        <p:txBody>
          <a:bodyPr wrap="square" rtlCol="0">
            <a:spAutoFit/>
          </a:bodyPr>
          <a:lstStyle/>
          <a:p>
            <a:r>
              <a:rPr kumimoji="1" lang="ja-JP" altLang="en-US" dirty="0" smtClean="0">
                <a:solidFill>
                  <a:srgbClr val="0070C0"/>
                </a:solidFill>
              </a:rPr>
              <a:t>Ｑ１２</a:t>
            </a:r>
            <a:endParaRPr kumimoji="1" lang="en-US" altLang="ja-JP" dirty="0" smtClean="0">
              <a:solidFill>
                <a:srgbClr val="0070C0"/>
              </a:solidFill>
            </a:endParaRPr>
          </a:p>
          <a:p>
            <a:r>
              <a:rPr kumimoji="1" lang="ja-JP" altLang="en-US" dirty="0" smtClean="0"/>
              <a:t>浴槽が黒く着色されました。次年度の対応はありますか？</a:t>
            </a:r>
            <a:endParaRPr kumimoji="1" lang="en-US" altLang="ja-JP" dirty="0" smtClean="0"/>
          </a:p>
        </p:txBody>
      </p:sp>
      <p:sp>
        <p:nvSpPr>
          <p:cNvPr id="8" name="正方形/長方形 7"/>
          <p:cNvSpPr/>
          <p:nvPr/>
        </p:nvSpPr>
        <p:spPr>
          <a:xfrm>
            <a:off x="915892" y="1819374"/>
            <a:ext cx="5515422" cy="1200329"/>
          </a:xfrm>
          <a:prstGeom prst="rect">
            <a:avLst/>
          </a:prstGeom>
        </p:spPr>
        <p:txBody>
          <a:bodyPr wrap="square">
            <a:spAutoFit/>
          </a:bodyPr>
          <a:lstStyle/>
          <a:p>
            <a:r>
              <a:rPr lang="ja-JP" altLang="en-US" dirty="0">
                <a:solidFill>
                  <a:srgbClr val="00B050"/>
                </a:solidFill>
                <a:latin typeface="+mn-ea"/>
              </a:rPr>
              <a:t>Ａ１２</a:t>
            </a:r>
          </a:p>
          <a:p>
            <a:r>
              <a:rPr lang="ja-JP" altLang="en-US" dirty="0">
                <a:solidFill>
                  <a:srgbClr val="333333"/>
                </a:solidFill>
                <a:latin typeface="+mn-ea"/>
              </a:rPr>
              <a:t>シャワー</a:t>
            </a:r>
            <a:r>
              <a:rPr lang="ja-JP" altLang="en-US" dirty="0" smtClean="0">
                <a:solidFill>
                  <a:srgbClr val="333333"/>
                </a:solidFill>
                <a:latin typeface="+mn-ea"/>
              </a:rPr>
              <a:t>や</a:t>
            </a:r>
            <a:r>
              <a:rPr lang="ja-JP" altLang="en-US" dirty="0">
                <a:solidFill>
                  <a:srgbClr val="333333"/>
                </a:solidFill>
                <a:latin typeface="+mn-ea"/>
              </a:rPr>
              <a:t>エアレーション付きの水槽などで浸種すると、黒色の粘性物が発生</a:t>
            </a:r>
            <a:r>
              <a:rPr lang="ja-JP" altLang="en-US" dirty="0" smtClean="0">
                <a:solidFill>
                  <a:srgbClr val="333333"/>
                </a:solidFill>
                <a:latin typeface="+mn-ea"/>
              </a:rPr>
              <a:t>するので</a:t>
            </a:r>
            <a:r>
              <a:rPr lang="ja-JP" altLang="en-US" dirty="0">
                <a:solidFill>
                  <a:srgbClr val="333333"/>
                </a:solidFill>
                <a:latin typeface="+mn-ea"/>
              </a:rPr>
              <a:t>、使用しないでください。</a:t>
            </a:r>
            <a:endParaRPr lang="ja-JP" altLang="en-US" b="0" i="0" dirty="0">
              <a:solidFill>
                <a:srgbClr val="333333"/>
              </a:solidFill>
              <a:effectLst/>
              <a:latin typeface="+mn-ea"/>
            </a:endParaRPr>
          </a:p>
        </p:txBody>
      </p:sp>
    </p:spTree>
    <p:extLst>
      <p:ext uri="{BB962C8B-B14F-4D97-AF65-F5344CB8AC3E}">
        <p14:creationId xmlns:p14="http://schemas.microsoft.com/office/powerpoint/2010/main" val="609041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794084"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790683" y="206514"/>
            <a:ext cx="1619789" cy="769441"/>
          </a:xfrm>
          <a:prstGeom prst="rect">
            <a:avLst/>
          </a:prstGeom>
          <a:noFill/>
        </p:spPr>
        <p:txBody>
          <a:bodyPr wrap="square" lIns="91440" tIns="45720" rIns="91440" bIns="45720">
            <a:spAutoFit/>
          </a:bodyPr>
          <a:lstStyle/>
          <a:p>
            <a:r>
              <a:rPr lang="en-US" altLang="ja-JP" sz="4400" b="1" spc="-300" dirty="0" smtClean="0">
                <a:ln w="0"/>
                <a:effectLst>
                  <a:outerShdw blurRad="38100" dist="19050" dir="2700000" algn="tl" rotWithShape="0">
                    <a:schemeClr val="dk1">
                      <a:alpha val="40000"/>
                    </a:schemeClr>
                  </a:outerShdw>
                </a:effectLst>
              </a:rPr>
              <a:t>Q&amp;A</a:t>
            </a:r>
            <a:endParaRPr lang="ja-JP" altLang="en-US" sz="2000" b="1" cap="none" spc="-300" dirty="0">
              <a:ln w="0"/>
              <a:solidFill>
                <a:schemeClr val="tx1"/>
              </a:solidFill>
              <a:effectLst>
                <a:outerShdw blurRad="38100" dist="19050" dir="2700000" algn="tl" rotWithShape="0">
                  <a:schemeClr val="dk1">
                    <a:alpha val="40000"/>
                  </a:schemeClr>
                </a:outerShdw>
              </a:effectLst>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8971" y="246377"/>
            <a:ext cx="3686825" cy="668023"/>
          </a:xfrm>
          <a:prstGeom prst="rect">
            <a:avLst/>
          </a:prstGeom>
        </p:spPr>
      </p:pic>
      <p:sp>
        <p:nvSpPr>
          <p:cNvPr id="11" name="角丸四角形 10"/>
          <p:cNvSpPr/>
          <p:nvPr/>
        </p:nvSpPr>
        <p:spPr>
          <a:xfrm>
            <a:off x="948971" y="1178351"/>
            <a:ext cx="4028382" cy="6410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latin typeface="HGS創英角ﾎﾟｯﾌﾟ体" panose="040B0A00000000000000" pitchFamily="50" charset="-128"/>
                <a:ea typeface="HGS創英角ﾎﾟｯﾌﾟ体" panose="040B0A00000000000000" pitchFamily="50" charset="-128"/>
              </a:rPr>
              <a:t>２００倍の希釈</a:t>
            </a:r>
            <a:endParaRPr kumimoji="1" lang="ja-JP" altLang="en-US" sz="4000" dirty="0">
              <a:latin typeface="HGS創英角ﾎﾟｯﾌﾟ体" panose="040B0A00000000000000" pitchFamily="50" charset="-128"/>
              <a:ea typeface="HGS創英角ﾎﾟｯﾌﾟ体" panose="040B0A00000000000000" pitchFamily="50" charset="-128"/>
            </a:endParaRPr>
          </a:p>
        </p:txBody>
      </p:sp>
      <p:pic>
        <p:nvPicPr>
          <p:cNvPr id="2" name="図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3892" y="5677339"/>
            <a:ext cx="5001539" cy="3538850"/>
          </a:xfrm>
          <a:prstGeom prst="rect">
            <a:avLst/>
          </a:prstGeom>
        </p:spPr>
      </p:pic>
      <p:graphicFrame>
        <p:nvGraphicFramePr>
          <p:cNvPr id="10" name="表 9"/>
          <p:cNvGraphicFramePr>
            <a:graphicFrameLocks noGrp="1"/>
          </p:cNvGraphicFramePr>
          <p:nvPr>
            <p:extLst>
              <p:ext uri="{D42A27DB-BD31-4B8C-83A1-F6EECF244321}">
                <p14:modId xmlns:p14="http://schemas.microsoft.com/office/powerpoint/2010/main" val="1378089243"/>
              </p:ext>
            </p:extLst>
          </p:nvPr>
        </p:nvGraphicFramePr>
        <p:xfrm>
          <a:off x="948971" y="2021769"/>
          <a:ext cx="5395269" cy="3200400"/>
        </p:xfrm>
        <a:graphic>
          <a:graphicData uri="http://schemas.openxmlformats.org/drawingml/2006/table">
            <a:tbl>
              <a:tblPr firstRow="1" bandRow="1">
                <a:tableStyleId>{5C22544A-7EE6-4342-B048-85BDC9FD1C3A}</a:tableStyleId>
              </a:tblPr>
              <a:tblGrid>
                <a:gridCol w="1798423">
                  <a:extLst>
                    <a:ext uri="{9D8B030D-6E8A-4147-A177-3AD203B41FA5}">
                      <a16:colId xmlns:a16="http://schemas.microsoft.com/office/drawing/2014/main" val="4018347782"/>
                    </a:ext>
                  </a:extLst>
                </a:gridCol>
                <a:gridCol w="1954146">
                  <a:extLst>
                    <a:ext uri="{9D8B030D-6E8A-4147-A177-3AD203B41FA5}">
                      <a16:colId xmlns:a16="http://schemas.microsoft.com/office/drawing/2014/main" val="2756712613"/>
                    </a:ext>
                  </a:extLst>
                </a:gridCol>
                <a:gridCol w="1642700">
                  <a:extLst>
                    <a:ext uri="{9D8B030D-6E8A-4147-A177-3AD203B41FA5}">
                      <a16:colId xmlns:a16="http://schemas.microsoft.com/office/drawing/2014/main" val="3281291706"/>
                    </a:ext>
                  </a:extLst>
                </a:gridCol>
              </a:tblGrid>
              <a:tr h="363220">
                <a:tc>
                  <a:txBody>
                    <a:bodyPr/>
                    <a:lstStyle/>
                    <a:p>
                      <a:pPr algn="ctr"/>
                      <a:r>
                        <a:rPr kumimoji="1" lang="ja-JP" altLang="en-US" sz="2400" b="0" dirty="0" smtClean="0">
                          <a:latin typeface="HGS創英角ﾎﾟｯﾌﾟ体" panose="040B0A00000000000000" pitchFamily="50" charset="-128"/>
                          <a:ea typeface="HGS創英角ﾎﾟｯﾌﾟ体" panose="040B0A00000000000000" pitchFamily="50" charset="-128"/>
                        </a:rPr>
                        <a:t>たね籾の量</a:t>
                      </a:r>
                      <a:endParaRPr kumimoji="1" lang="ja-JP" altLang="en-US" sz="2400" b="0" dirty="0">
                        <a:latin typeface="HGS創英角ﾎﾟｯﾌﾟ体" panose="040B0A00000000000000" pitchFamily="50" charset="-128"/>
                        <a:ea typeface="HGS創英角ﾎﾟｯﾌﾟ体" panose="040B0A00000000000000" pitchFamily="50" charset="-128"/>
                      </a:endParaRPr>
                    </a:p>
                  </a:txBody>
                  <a:tcPr/>
                </a:tc>
                <a:tc>
                  <a:txBody>
                    <a:bodyPr/>
                    <a:lstStyle/>
                    <a:p>
                      <a:pPr algn="ctr"/>
                      <a:r>
                        <a:rPr kumimoji="1" lang="ja-JP" altLang="en-US" sz="2400" b="0" dirty="0" smtClean="0">
                          <a:latin typeface="HGS創英角ﾎﾟｯﾌﾟ体" panose="040B0A00000000000000" pitchFamily="50" charset="-128"/>
                          <a:ea typeface="HGS創英角ﾎﾟｯﾌﾟ体" panose="040B0A00000000000000" pitchFamily="50" charset="-128"/>
                        </a:rPr>
                        <a:t>テクリード</a:t>
                      </a:r>
                      <a:r>
                        <a:rPr kumimoji="1" lang="en-US" altLang="ja-JP" sz="2400" b="0" dirty="0" smtClean="0">
                          <a:latin typeface="HGS創英角ﾎﾟｯﾌﾟ体" panose="040B0A00000000000000" pitchFamily="50" charset="-128"/>
                          <a:ea typeface="HGS創英角ﾎﾟｯﾌﾟ体" panose="040B0A00000000000000" pitchFamily="50" charset="-128"/>
                        </a:rPr>
                        <a:t>C</a:t>
                      </a:r>
                      <a:endParaRPr kumimoji="1" lang="ja-JP" altLang="en-US" sz="2400" b="0" dirty="0">
                        <a:latin typeface="HGS創英角ﾎﾟｯﾌﾟ体" panose="040B0A00000000000000" pitchFamily="50" charset="-128"/>
                        <a:ea typeface="HGS創英角ﾎﾟｯﾌﾟ体" panose="040B0A00000000000000" pitchFamily="50" charset="-128"/>
                      </a:endParaRPr>
                    </a:p>
                  </a:txBody>
                  <a:tcPr/>
                </a:tc>
                <a:tc>
                  <a:txBody>
                    <a:bodyPr/>
                    <a:lstStyle/>
                    <a:p>
                      <a:pPr algn="ctr"/>
                      <a:r>
                        <a:rPr kumimoji="1" lang="ja-JP" altLang="en-US" sz="2400" b="0" dirty="0" smtClean="0">
                          <a:latin typeface="HGS創英角ﾎﾟｯﾌﾟ体" panose="040B0A00000000000000" pitchFamily="50" charset="-128"/>
                          <a:ea typeface="HGS創英角ﾎﾟｯﾌﾟ体" panose="040B0A00000000000000" pitchFamily="50" charset="-128"/>
                        </a:rPr>
                        <a:t>水量</a:t>
                      </a:r>
                      <a:endParaRPr kumimoji="1" lang="ja-JP" altLang="en-US" sz="2400" b="0" dirty="0">
                        <a:latin typeface="HGS創英角ﾎﾟｯﾌﾟ体" panose="040B0A00000000000000" pitchFamily="50" charset="-128"/>
                        <a:ea typeface="HGS創英角ﾎﾟｯﾌﾟ体" panose="040B0A00000000000000" pitchFamily="50" charset="-128"/>
                      </a:endParaRPr>
                    </a:p>
                  </a:txBody>
                  <a:tcPr/>
                </a:tc>
                <a:extLst>
                  <a:ext uri="{0D108BD9-81ED-4DB2-BD59-A6C34878D82A}">
                    <a16:rowId xmlns:a16="http://schemas.microsoft.com/office/drawing/2014/main" val="1008299440"/>
                  </a:ext>
                </a:extLst>
              </a:tr>
              <a:tr h="370840">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2kg</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20ml</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4</a:t>
                      </a:r>
                      <a:r>
                        <a:rPr kumimoji="1" lang="ja-JP" altLang="en-US" sz="2400" dirty="0" smtClean="0">
                          <a:latin typeface="HGP創英角ｺﾞｼｯｸUB" panose="020B0900000000000000" pitchFamily="50" charset="-128"/>
                          <a:ea typeface="HGP創英角ｺﾞｼｯｸUB" panose="020B0900000000000000" pitchFamily="50" charset="-128"/>
                        </a:rPr>
                        <a:t>Ｌ</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extLst>
                  <a:ext uri="{0D108BD9-81ED-4DB2-BD59-A6C34878D82A}">
                    <a16:rowId xmlns:a16="http://schemas.microsoft.com/office/drawing/2014/main" val="3144012361"/>
                  </a:ext>
                </a:extLst>
              </a:tr>
              <a:tr h="370840">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4kg</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40ml</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8</a:t>
                      </a:r>
                      <a:r>
                        <a:rPr kumimoji="1" lang="ja-JP" altLang="en-US" sz="2400" dirty="0" smtClean="0">
                          <a:latin typeface="HGP創英角ｺﾞｼｯｸUB" panose="020B0900000000000000" pitchFamily="50" charset="-128"/>
                          <a:ea typeface="HGP創英角ｺﾞｼｯｸUB" panose="020B0900000000000000" pitchFamily="50" charset="-128"/>
                        </a:rPr>
                        <a:t>Ｌ</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extLst>
                  <a:ext uri="{0D108BD9-81ED-4DB2-BD59-A6C34878D82A}">
                    <a16:rowId xmlns:a16="http://schemas.microsoft.com/office/drawing/2014/main" val="3657956054"/>
                  </a:ext>
                </a:extLst>
              </a:tr>
              <a:tr h="370840">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5kg</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50ml</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10</a:t>
                      </a:r>
                      <a:r>
                        <a:rPr kumimoji="1" lang="ja-JP" altLang="en-US" sz="2400" dirty="0" smtClean="0">
                          <a:latin typeface="HGP創英角ｺﾞｼｯｸUB" panose="020B0900000000000000" pitchFamily="50" charset="-128"/>
                          <a:ea typeface="HGP創英角ｺﾞｼｯｸUB" panose="020B0900000000000000" pitchFamily="50" charset="-128"/>
                        </a:rPr>
                        <a:t>Ｌ</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extLst>
                  <a:ext uri="{0D108BD9-81ED-4DB2-BD59-A6C34878D82A}">
                    <a16:rowId xmlns:a16="http://schemas.microsoft.com/office/drawing/2014/main" val="4116325321"/>
                  </a:ext>
                </a:extLst>
              </a:tr>
              <a:tr h="370840">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10kg</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100ml</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20</a:t>
                      </a:r>
                      <a:r>
                        <a:rPr kumimoji="1" lang="ja-JP" altLang="en-US" sz="2400" dirty="0" smtClean="0">
                          <a:latin typeface="HGP創英角ｺﾞｼｯｸUB" panose="020B0900000000000000" pitchFamily="50" charset="-128"/>
                          <a:ea typeface="HGP創英角ｺﾞｼｯｸUB" panose="020B0900000000000000" pitchFamily="50" charset="-128"/>
                        </a:rPr>
                        <a:t>Ｌ</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extLst>
                  <a:ext uri="{0D108BD9-81ED-4DB2-BD59-A6C34878D82A}">
                    <a16:rowId xmlns:a16="http://schemas.microsoft.com/office/drawing/2014/main" val="210646479"/>
                  </a:ext>
                </a:extLst>
              </a:tr>
              <a:tr h="370840">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25kg</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250ml</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50</a:t>
                      </a:r>
                      <a:r>
                        <a:rPr kumimoji="1" lang="ja-JP" altLang="en-US" sz="2400" dirty="0" smtClean="0">
                          <a:latin typeface="HGP創英角ｺﾞｼｯｸUB" panose="020B0900000000000000" pitchFamily="50" charset="-128"/>
                          <a:ea typeface="HGP創英角ｺﾞｼｯｸUB" panose="020B0900000000000000" pitchFamily="50" charset="-128"/>
                        </a:rPr>
                        <a:t>Ｌ</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extLst>
                  <a:ext uri="{0D108BD9-81ED-4DB2-BD59-A6C34878D82A}">
                    <a16:rowId xmlns:a16="http://schemas.microsoft.com/office/drawing/2014/main" val="2810759675"/>
                  </a:ext>
                </a:extLst>
              </a:tr>
              <a:tr h="370840">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50kg</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500ml</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tc>
                  <a:txBody>
                    <a:bodyPr/>
                    <a:lstStyle/>
                    <a:p>
                      <a:pPr algn="r"/>
                      <a:r>
                        <a:rPr kumimoji="1" lang="en-US" altLang="ja-JP" sz="2400" dirty="0" smtClean="0">
                          <a:latin typeface="HGP創英角ｺﾞｼｯｸUB" panose="020B0900000000000000" pitchFamily="50" charset="-128"/>
                          <a:ea typeface="HGP創英角ｺﾞｼｯｸUB" panose="020B0900000000000000" pitchFamily="50" charset="-128"/>
                        </a:rPr>
                        <a:t>100</a:t>
                      </a:r>
                      <a:r>
                        <a:rPr kumimoji="1" lang="ja-JP" altLang="en-US" sz="2400" dirty="0" smtClean="0">
                          <a:latin typeface="HGP創英角ｺﾞｼｯｸUB" panose="020B0900000000000000" pitchFamily="50" charset="-128"/>
                          <a:ea typeface="HGP創英角ｺﾞｼｯｸUB" panose="020B0900000000000000" pitchFamily="50" charset="-128"/>
                        </a:rPr>
                        <a:t>Ｌ</a:t>
                      </a:r>
                      <a:endParaRPr kumimoji="1" lang="ja-JP" altLang="en-US" sz="2400" dirty="0">
                        <a:latin typeface="HGP創英角ｺﾞｼｯｸUB" panose="020B0900000000000000" pitchFamily="50" charset="-128"/>
                        <a:ea typeface="HGP創英角ｺﾞｼｯｸUB" panose="020B0900000000000000" pitchFamily="50" charset="-128"/>
                      </a:endParaRPr>
                    </a:p>
                  </a:txBody>
                  <a:tcPr/>
                </a:tc>
                <a:extLst>
                  <a:ext uri="{0D108BD9-81ED-4DB2-BD59-A6C34878D82A}">
                    <a16:rowId xmlns:a16="http://schemas.microsoft.com/office/drawing/2014/main" val="2668927330"/>
                  </a:ext>
                </a:extLst>
              </a:tr>
            </a:tbl>
          </a:graphicData>
        </a:graphic>
      </p:graphicFrame>
    </p:spTree>
    <p:extLst>
      <p:ext uri="{BB962C8B-B14F-4D97-AF65-F5344CB8AC3E}">
        <p14:creationId xmlns:p14="http://schemas.microsoft.com/office/powerpoint/2010/main" val="1711585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940</TotalTime>
  <Words>694</Words>
  <Application>Microsoft Office PowerPoint</Application>
  <PresentationFormat>A4 210 x 297 mm</PresentationFormat>
  <Paragraphs>86</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HGP創英角ｺﾞｼｯｸUB</vt:lpstr>
      <vt:lpstr>HGS創英角ｺﾞｼｯｸUB</vt:lpstr>
      <vt:lpstr>HGS創英角ﾎﾟｯﾌﾟ体</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水納谷　大雅</dc:creator>
  <cp:lastModifiedBy>林 正樹</cp:lastModifiedBy>
  <cp:revision>58</cp:revision>
  <cp:lastPrinted>2023-04-07T04:12:32Z</cp:lastPrinted>
  <dcterms:created xsi:type="dcterms:W3CDTF">2023-03-24T00:33:46Z</dcterms:created>
  <dcterms:modified xsi:type="dcterms:W3CDTF">2023-12-18T01:34:09Z</dcterms:modified>
</cp:coreProperties>
</file>